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wmv" ContentType="video/x-ms-wmv"/>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99" r:id="rId2"/>
    <p:sldId id="300" r:id="rId3"/>
    <p:sldId id="301" r:id="rId4"/>
    <p:sldId id="302" r:id="rId5"/>
    <p:sldId id="303" r:id="rId6"/>
    <p:sldId id="304" r:id="rId7"/>
    <p:sldId id="305" r:id="rId8"/>
    <p:sldId id="306" r:id="rId9"/>
    <p:sldId id="307" r:id="rId10"/>
    <p:sldId id="308" r:id="rId11"/>
    <p:sldId id="309" r:id="rId12"/>
    <p:sldId id="310" r:id="rId13"/>
    <p:sldId id="289" r:id="rId14"/>
    <p:sldId id="290" r:id="rId15"/>
    <p:sldId id="291" r:id="rId16"/>
    <p:sldId id="292" r:id="rId17"/>
    <p:sldId id="293" r:id="rId18"/>
    <p:sldId id="294" r:id="rId19"/>
    <p:sldId id="295" r:id="rId20"/>
    <p:sldId id="296" r:id="rId21"/>
    <p:sldId id="297" r:id="rId22"/>
    <p:sldId id="298" r:id="rId23"/>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2CC"/>
    <a:srgbClr val="FFD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33" autoAdjust="0"/>
    <p:restoredTop sz="40515" autoAdjust="0"/>
  </p:normalViewPr>
  <p:slideViewPr>
    <p:cSldViewPr snapToGrid="0">
      <p:cViewPr varScale="1">
        <p:scale>
          <a:sx n="23" d="100"/>
          <a:sy n="23" d="100"/>
        </p:scale>
        <p:origin x="1902"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Shimizu\Desktop\&#12500;&#12483;&#12481;&#22259;.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haselab\Share\Project\Conference\2015\SIGGRAPH%202015\vibration_graph.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19050" cap="rnd">
              <a:solidFill>
                <a:schemeClr val="accent1"/>
              </a:solidFill>
              <a:round/>
            </a:ln>
            <a:effectLst/>
          </c:spPr>
          <c:marker>
            <c:symbol val="none"/>
          </c:marker>
          <c:xVal>
            <c:numRef>
              <c:f>Sheet1!$A$2:$A$3</c:f>
              <c:numCache>
                <c:formatCode>General</c:formatCode>
                <c:ptCount val="2"/>
                <c:pt idx="0">
                  <c:v>0</c:v>
                </c:pt>
                <c:pt idx="1">
                  <c:v>0.35</c:v>
                </c:pt>
              </c:numCache>
            </c:numRef>
          </c:xVal>
          <c:yVal>
            <c:numRef>
              <c:f>Sheet1!$B$2:$B$3</c:f>
              <c:numCache>
                <c:formatCode>General</c:formatCode>
                <c:ptCount val="2"/>
                <c:pt idx="0">
                  <c:v>-2400</c:v>
                </c:pt>
                <c:pt idx="1">
                  <c:v>466</c:v>
                </c:pt>
              </c:numCache>
            </c:numRef>
          </c:yVal>
          <c:smooth val="0"/>
        </c:ser>
        <c:ser>
          <c:idx val="1"/>
          <c:order val="1"/>
          <c:spPr>
            <a:ln w="19050" cap="rnd">
              <a:solidFill>
                <a:schemeClr val="accent2"/>
              </a:solidFill>
              <a:round/>
            </a:ln>
            <a:effectLst/>
          </c:spPr>
          <c:marker>
            <c:symbol val="none"/>
          </c:marker>
          <c:xVal>
            <c:numRef>
              <c:f>Sheet1!$D$2:$D$3</c:f>
              <c:numCache>
                <c:formatCode>General</c:formatCode>
                <c:ptCount val="2"/>
                <c:pt idx="0">
                  <c:v>0.3</c:v>
                </c:pt>
                <c:pt idx="1">
                  <c:v>0.7</c:v>
                </c:pt>
              </c:numCache>
            </c:numRef>
          </c:xVal>
          <c:yVal>
            <c:numRef>
              <c:f>Sheet1!$E$2:$E$3</c:f>
              <c:numCache>
                <c:formatCode>General</c:formatCode>
                <c:ptCount val="2"/>
                <c:pt idx="0">
                  <c:v>-367</c:v>
                </c:pt>
                <c:pt idx="1">
                  <c:v>594</c:v>
                </c:pt>
              </c:numCache>
            </c:numRef>
          </c:yVal>
          <c:smooth val="0"/>
        </c:ser>
        <c:ser>
          <c:idx val="2"/>
          <c:order val="2"/>
          <c:spPr>
            <a:ln w="19050" cap="rnd">
              <a:solidFill>
                <a:schemeClr val="accent3"/>
              </a:solidFill>
              <a:round/>
            </a:ln>
            <a:effectLst/>
          </c:spPr>
          <c:marker>
            <c:symbol val="none"/>
          </c:marker>
          <c:xVal>
            <c:numRef>
              <c:f>Sheet1!$G$2:$G$3</c:f>
              <c:numCache>
                <c:formatCode>General</c:formatCode>
                <c:ptCount val="2"/>
                <c:pt idx="0">
                  <c:v>0.65</c:v>
                </c:pt>
                <c:pt idx="1">
                  <c:v>1</c:v>
                </c:pt>
              </c:numCache>
            </c:numRef>
          </c:xVal>
          <c:yVal>
            <c:numRef>
              <c:f>Sheet1!$H$2:$H$3</c:f>
              <c:numCache>
                <c:formatCode>General</c:formatCode>
                <c:ptCount val="2"/>
                <c:pt idx="0">
                  <c:v>-427</c:v>
                </c:pt>
                <c:pt idx="1">
                  <c:v>1200</c:v>
                </c:pt>
              </c:numCache>
            </c:numRef>
          </c:yVal>
          <c:smooth val="0"/>
        </c:ser>
        <c:dLbls>
          <c:showLegendKey val="0"/>
          <c:showVal val="0"/>
          <c:showCatName val="0"/>
          <c:showSerName val="0"/>
          <c:showPercent val="0"/>
          <c:showBubbleSize val="0"/>
        </c:dLbls>
        <c:axId val="485977712"/>
        <c:axId val="485975360"/>
      </c:scatterChart>
      <c:valAx>
        <c:axId val="485977712"/>
        <c:scaling>
          <c:orientation val="minMax"/>
          <c:max val="1"/>
        </c:scaling>
        <c:delete val="0"/>
        <c:axPos val="b"/>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485975360"/>
        <c:crosses val="autoZero"/>
        <c:crossBetween val="midCat"/>
      </c:valAx>
      <c:valAx>
        <c:axId val="485975360"/>
        <c:scaling>
          <c:orientation val="minMax"/>
          <c:max val="1200"/>
          <c:min val="-2400"/>
        </c:scaling>
        <c:delete val="1"/>
        <c:axPos val="l"/>
        <c:numFmt formatCode="General" sourceLinked="1"/>
        <c:majorTickMark val="out"/>
        <c:minorTickMark val="none"/>
        <c:tickLblPos val="nextTo"/>
        <c:crossAx val="485977712"/>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ja-JP"/>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19050" cap="rnd">
              <a:solidFill>
                <a:schemeClr val="accent1"/>
              </a:solidFill>
              <a:round/>
            </a:ln>
            <a:effectLst/>
          </c:spPr>
          <c:marker>
            <c:symbol val="none"/>
          </c:marker>
          <c:xVal>
            <c:numRef>
              <c:f>Sheet1!$A$20:$A$26</c:f>
              <c:numCache>
                <c:formatCode>General</c:formatCode>
                <c:ptCount val="7"/>
                <c:pt idx="0">
                  <c:v>0</c:v>
                </c:pt>
                <c:pt idx="1">
                  <c:v>0.06</c:v>
                </c:pt>
                <c:pt idx="2">
                  <c:v>0.11</c:v>
                </c:pt>
                <c:pt idx="3">
                  <c:v>0.15</c:v>
                </c:pt>
                <c:pt idx="4">
                  <c:v>0.29499999999999998</c:v>
                </c:pt>
                <c:pt idx="5">
                  <c:v>0.35</c:v>
                </c:pt>
                <c:pt idx="6">
                  <c:v>1</c:v>
                </c:pt>
              </c:numCache>
            </c:numRef>
          </c:xVal>
          <c:yVal>
            <c:numRef>
              <c:f>Sheet1!$B$20:$B$26</c:f>
              <c:numCache>
                <c:formatCode>General</c:formatCode>
                <c:ptCount val="7"/>
                <c:pt idx="0">
                  <c:v>0</c:v>
                </c:pt>
                <c:pt idx="1">
                  <c:v>0.38</c:v>
                </c:pt>
                <c:pt idx="2">
                  <c:v>0.87</c:v>
                </c:pt>
                <c:pt idx="3">
                  <c:v>1.36</c:v>
                </c:pt>
                <c:pt idx="4">
                  <c:v>1.64</c:v>
                </c:pt>
                <c:pt idx="5">
                  <c:v>0</c:v>
                </c:pt>
                <c:pt idx="6">
                  <c:v>0</c:v>
                </c:pt>
              </c:numCache>
            </c:numRef>
          </c:yVal>
          <c:smooth val="0"/>
        </c:ser>
        <c:ser>
          <c:idx val="1"/>
          <c:order val="1"/>
          <c:spPr>
            <a:ln w="19050" cap="rnd">
              <a:solidFill>
                <a:schemeClr val="accent2"/>
              </a:solidFill>
              <a:round/>
            </a:ln>
            <a:effectLst/>
          </c:spPr>
          <c:marker>
            <c:symbol val="none"/>
          </c:marker>
          <c:xVal>
            <c:numRef>
              <c:f>Sheet1!$D$20:$D$25</c:f>
              <c:numCache>
                <c:formatCode>General</c:formatCode>
                <c:ptCount val="6"/>
                <c:pt idx="0">
                  <c:v>0</c:v>
                </c:pt>
                <c:pt idx="1">
                  <c:v>0.3</c:v>
                </c:pt>
                <c:pt idx="2">
                  <c:v>0.35</c:v>
                </c:pt>
                <c:pt idx="3">
                  <c:v>0.65</c:v>
                </c:pt>
                <c:pt idx="4">
                  <c:v>0.7</c:v>
                </c:pt>
                <c:pt idx="5">
                  <c:v>1</c:v>
                </c:pt>
              </c:numCache>
            </c:numRef>
          </c:xVal>
          <c:yVal>
            <c:numRef>
              <c:f>Sheet1!$E$20:$E$25</c:f>
              <c:numCache>
                <c:formatCode>General</c:formatCode>
                <c:ptCount val="6"/>
                <c:pt idx="0">
                  <c:v>0</c:v>
                </c:pt>
                <c:pt idx="1">
                  <c:v>0</c:v>
                </c:pt>
                <c:pt idx="2">
                  <c:v>2</c:v>
                </c:pt>
                <c:pt idx="3">
                  <c:v>2</c:v>
                </c:pt>
                <c:pt idx="4">
                  <c:v>0</c:v>
                </c:pt>
                <c:pt idx="5">
                  <c:v>0</c:v>
                </c:pt>
              </c:numCache>
            </c:numRef>
          </c:yVal>
          <c:smooth val="0"/>
        </c:ser>
        <c:ser>
          <c:idx val="2"/>
          <c:order val="2"/>
          <c:spPr>
            <a:ln w="19050" cap="rnd">
              <a:solidFill>
                <a:schemeClr val="accent3"/>
              </a:solidFill>
              <a:round/>
            </a:ln>
            <a:effectLst/>
          </c:spPr>
          <c:marker>
            <c:symbol val="none"/>
          </c:marker>
          <c:xVal>
            <c:numRef>
              <c:f>Sheet1!$G$20:$G$23</c:f>
              <c:numCache>
                <c:formatCode>General</c:formatCode>
                <c:ptCount val="4"/>
                <c:pt idx="0">
                  <c:v>0</c:v>
                </c:pt>
                <c:pt idx="1">
                  <c:v>0.65</c:v>
                </c:pt>
                <c:pt idx="2">
                  <c:v>0.7</c:v>
                </c:pt>
                <c:pt idx="3">
                  <c:v>1</c:v>
                </c:pt>
              </c:numCache>
            </c:numRef>
          </c:xVal>
          <c:yVal>
            <c:numRef>
              <c:f>Sheet1!$H$20:$H$23</c:f>
              <c:numCache>
                <c:formatCode>General</c:formatCode>
                <c:ptCount val="4"/>
                <c:pt idx="0">
                  <c:v>0</c:v>
                </c:pt>
                <c:pt idx="1">
                  <c:v>0</c:v>
                </c:pt>
                <c:pt idx="2">
                  <c:v>2</c:v>
                </c:pt>
                <c:pt idx="3">
                  <c:v>2</c:v>
                </c:pt>
              </c:numCache>
            </c:numRef>
          </c:yVal>
          <c:smooth val="0"/>
        </c:ser>
        <c:dLbls>
          <c:showLegendKey val="0"/>
          <c:showVal val="0"/>
          <c:showCatName val="0"/>
          <c:showSerName val="0"/>
          <c:showPercent val="0"/>
          <c:showBubbleSize val="0"/>
        </c:dLbls>
        <c:axId val="485976928"/>
        <c:axId val="485976536"/>
      </c:scatterChart>
      <c:valAx>
        <c:axId val="485976928"/>
        <c:scaling>
          <c:orientation val="minMax"/>
          <c:max val="1"/>
        </c:scaling>
        <c:delete val="0"/>
        <c:axPos val="b"/>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485976536"/>
        <c:crosses val="autoZero"/>
        <c:crossBetween val="midCat"/>
      </c:valAx>
      <c:valAx>
        <c:axId val="485976536"/>
        <c:scaling>
          <c:orientation val="minMax"/>
          <c:max val="2.0499999999999998"/>
          <c:min val="0"/>
        </c:scaling>
        <c:delete val="1"/>
        <c:axPos val="l"/>
        <c:numFmt formatCode="General" sourceLinked="1"/>
        <c:majorTickMark val="out"/>
        <c:minorTickMark val="none"/>
        <c:tickLblPos val="nextTo"/>
        <c:crossAx val="485976928"/>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ja-JP"/>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258BEE-B013-4FC1-B08B-6AB53F05186F}" type="datetimeFigureOut">
              <a:rPr kumimoji="1" lang="ja-JP" altLang="en-US" smtClean="0"/>
              <a:t>2015/8/12</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DFA544-F957-4576-85CA-21634F7567E8}" type="slidenum">
              <a:rPr kumimoji="1" lang="ja-JP" altLang="en-US" smtClean="0"/>
              <a:t>‹#›</a:t>
            </a:fld>
            <a:endParaRPr kumimoji="1" lang="ja-JP" altLang="en-US"/>
          </a:p>
        </p:txBody>
      </p:sp>
    </p:spTree>
    <p:extLst>
      <p:ext uri="{BB962C8B-B14F-4D97-AF65-F5344CB8AC3E}">
        <p14:creationId xmlns:p14="http://schemas.microsoft.com/office/powerpoint/2010/main" val="1697004419"/>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dirty="0" smtClean="0"/>
              <a:t>Today,</a:t>
            </a:r>
            <a:r>
              <a:rPr kumimoji="1" lang="en-US" altLang="ja-JP" baseline="0" dirty="0" smtClean="0"/>
              <a:t> we will talk about our emerging technology project, </a:t>
            </a:r>
            <a:r>
              <a:rPr kumimoji="1" lang="en-US" altLang="ja-JP" baseline="0" dirty="0" err="1" smtClean="0"/>
              <a:t>VibroSkate</a:t>
            </a:r>
            <a:endParaRPr kumimoji="1" lang="ja-JP" altLang="en-US" dirty="0" smtClean="0"/>
          </a:p>
          <a:p>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1</a:t>
            </a:fld>
            <a:endParaRPr kumimoji="1" lang="ja-JP" altLang="en-US"/>
          </a:p>
        </p:txBody>
      </p:sp>
    </p:spTree>
    <p:extLst>
      <p:ext uri="{BB962C8B-B14F-4D97-AF65-F5344CB8AC3E}">
        <p14:creationId xmlns:p14="http://schemas.microsoft.com/office/powerpoint/2010/main" val="9263560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err="1" smtClean="0"/>
              <a:t>VibroSkate</a:t>
            </a:r>
            <a:r>
              <a:rPr kumimoji="1" lang="en-US" altLang="ja-JP" dirty="0" smtClean="0"/>
              <a:t> is a small and low-cost skateboard simulator which provides a virtual moving ground.</a:t>
            </a:r>
          </a:p>
          <a:p>
            <a:r>
              <a:rPr kumimoji="1" lang="en-US" altLang="ja-JP" dirty="0" smtClean="0"/>
              <a:t>When the player rides</a:t>
            </a:r>
            <a:r>
              <a:rPr kumimoji="1" lang="en-US" altLang="ja-JP" baseline="0" dirty="0" smtClean="0"/>
              <a:t> on the device and kicks the treadmill, the virtual skateboard will go ahead just like a real one. And you can change the direction by moving your center of gravity. The more you kick the treadmill the faster the skateboard will go. While playing, you will feel the vibration through your feet as if you are skateboarding on real ground.</a:t>
            </a:r>
            <a:endParaRPr kumimoji="1" lang="ja-JP" altLang="en-US" dirty="0" smtClean="0"/>
          </a:p>
          <a:p>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2</a:t>
            </a:fld>
            <a:endParaRPr kumimoji="1" lang="ja-JP" altLang="en-US"/>
          </a:p>
        </p:txBody>
      </p:sp>
    </p:spTree>
    <p:extLst>
      <p:ext uri="{BB962C8B-B14F-4D97-AF65-F5344CB8AC3E}">
        <p14:creationId xmlns:p14="http://schemas.microsoft.com/office/powerpoint/2010/main" val="9548122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b="0" i="0" kern="1200" dirty="0" smtClean="0">
                <a:solidFill>
                  <a:schemeClr val="tx1"/>
                </a:solidFill>
                <a:effectLst/>
                <a:latin typeface="+mn-lt"/>
                <a:ea typeface="+mn-ea"/>
                <a:cs typeface="+mn-cs"/>
              </a:rPr>
              <a:t>Now, I'd like to start with background.</a:t>
            </a:r>
            <a:r>
              <a:rPr kumimoji="1" lang="en-US" altLang="ja-JP" sz="1200" b="0" i="1" kern="1200" dirty="0" smtClean="0">
                <a:solidFill>
                  <a:schemeClr val="tx1"/>
                </a:solidFill>
                <a:effectLst/>
                <a:latin typeface="+mn-lt"/>
                <a:ea typeface="+mn-ea"/>
                <a:cs typeface="+mn-cs"/>
              </a:rPr>
              <a:t/>
            </a:r>
            <a:br>
              <a:rPr kumimoji="1" lang="en-US" altLang="ja-JP" sz="1200" b="0" i="1" kern="1200" dirty="0" smtClean="0">
                <a:solidFill>
                  <a:schemeClr val="tx1"/>
                </a:solidFill>
                <a:effectLst/>
                <a:latin typeface="+mn-lt"/>
                <a:ea typeface="+mn-ea"/>
                <a:cs typeface="+mn-cs"/>
              </a:rPr>
            </a:br>
            <a:r>
              <a:rPr kumimoji="1" lang="en-US" altLang="ja-JP" sz="1200" b="0" i="0" kern="1200" dirty="0" smtClean="0">
                <a:solidFill>
                  <a:schemeClr val="tx1"/>
                </a:solidFill>
                <a:effectLst/>
                <a:latin typeface="+mn-lt"/>
                <a:ea typeface="+mn-ea"/>
                <a:cs typeface="+mn-cs"/>
              </a:rPr>
              <a:t>As growth of virtual reality technologies such as head mounted display or computer graphics, it became more and more easy to experience huge virtual world in our own house.</a:t>
            </a:r>
            <a:r>
              <a:rPr kumimoji="1" lang="en-US" altLang="ja-JP" sz="1200" b="0" i="1" kern="1200" dirty="0" smtClean="0">
                <a:solidFill>
                  <a:schemeClr val="tx1"/>
                </a:solidFill>
                <a:effectLst/>
                <a:latin typeface="+mn-lt"/>
                <a:ea typeface="+mn-ea"/>
                <a:cs typeface="+mn-cs"/>
              </a:rPr>
              <a:t/>
            </a:r>
            <a:br>
              <a:rPr kumimoji="1" lang="en-US" altLang="ja-JP" sz="1200" b="0" i="1" kern="1200" dirty="0" smtClean="0">
                <a:solidFill>
                  <a:schemeClr val="tx1"/>
                </a:solidFill>
                <a:effectLst/>
                <a:latin typeface="+mn-lt"/>
                <a:ea typeface="+mn-ea"/>
                <a:cs typeface="+mn-cs"/>
              </a:rPr>
            </a:br>
            <a:r>
              <a:rPr kumimoji="1" lang="en-US" altLang="ja-JP" sz="1200" b="0" i="0" kern="1200" dirty="0" smtClean="0">
                <a:solidFill>
                  <a:schemeClr val="tx1"/>
                </a:solidFill>
                <a:effectLst/>
                <a:latin typeface="+mn-lt"/>
                <a:ea typeface="+mn-ea"/>
                <a:cs typeface="+mn-cs"/>
              </a:rPr>
              <a:t>However, major way to move around those virtual worlds are keyboard, mouse or gamepad.</a:t>
            </a:r>
            <a:r>
              <a:rPr kumimoji="1" lang="en-US" altLang="ja-JP" sz="1200" b="0" i="1" kern="1200" dirty="0" smtClean="0">
                <a:solidFill>
                  <a:schemeClr val="tx1"/>
                </a:solidFill>
                <a:effectLst/>
                <a:latin typeface="+mn-lt"/>
                <a:ea typeface="+mn-ea"/>
                <a:cs typeface="+mn-cs"/>
              </a:rPr>
              <a:t/>
            </a:r>
            <a:br>
              <a:rPr kumimoji="1" lang="en-US" altLang="ja-JP" sz="1200" b="0" i="1" kern="1200" dirty="0" smtClean="0">
                <a:solidFill>
                  <a:schemeClr val="tx1"/>
                </a:solidFill>
                <a:effectLst/>
                <a:latin typeface="+mn-lt"/>
                <a:ea typeface="+mn-ea"/>
                <a:cs typeface="+mn-cs"/>
              </a:rPr>
            </a:br>
            <a:r>
              <a:rPr kumimoji="1" lang="en-US" altLang="ja-JP" sz="1200" b="0" i="0" kern="1200" dirty="0" smtClean="0">
                <a:solidFill>
                  <a:schemeClr val="tx1"/>
                </a:solidFill>
                <a:effectLst/>
                <a:latin typeface="+mn-lt"/>
                <a:ea typeface="+mn-ea"/>
                <a:cs typeface="+mn-cs"/>
              </a:rPr>
              <a:t>These kind of input methods are very different from real moving methods such as walking or riding a bicycle, causing poor experience in virtual worlds.</a:t>
            </a:r>
            <a:r>
              <a:rPr kumimoji="1" lang="en-US" altLang="ja-JP" sz="1200" b="0" i="1" kern="1200" dirty="0" smtClean="0">
                <a:solidFill>
                  <a:schemeClr val="tx1"/>
                </a:solidFill>
                <a:effectLst/>
                <a:latin typeface="+mn-lt"/>
                <a:ea typeface="+mn-ea"/>
                <a:cs typeface="+mn-cs"/>
              </a:rPr>
              <a:t/>
            </a:r>
            <a:br>
              <a:rPr kumimoji="1" lang="en-US" altLang="ja-JP" sz="1200" b="0" i="1" kern="1200" dirty="0" smtClean="0">
                <a:solidFill>
                  <a:schemeClr val="tx1"/>
                </a:solidFill>
                <a:effectLst/>
                <a:latin typeface="+mn-lt"/>
                <a:ea typeface="+mn-ea"/>
                <a:cs typeface="+mn-cs"/>
              </a:rPr>
            </a:br>
            <a:r>
              <a:rPr kumimoji="1" lang="en-US" altLang="ja-JP" sz="1200" b="0" i="0" kern="1200" dirty="0" smtClean="0">
                <a:solidFill>
                  <a:schemeClr val="tx1"/>
                </a:solidFill>
                <a:effectLst/>
                <a:latin typeface="+mn-lt"/>
                <a:ea typeface="+mn-ea"/>
                <a:cs typeface="+mn-cs"/>
              </a:rPr>
              <a:t>Therefore, we need a locomotion interface that is small enough to fit in a house, and can represent good moving sensation.</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3</a:t>
            </a:fld>
            <a:endParaRPr kumimoji="1" lang="ja-JP" altLang="en-US"/>
          </a:p>
        </p:txBody>
      </p:sp>
    </p:spTree>
    <p:extLst>
      <p:ext uri="{BB962C8B-B14F-4D97-AF65-F5344CB8AC3E}">
        <p14:creationId xmlns:p14="http://schemas.microsoft.com/office/powerpoint/2010/main" val="1023448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before talking about locomotion interfaces, I’d like to introduce how people percept locomotion.</a:t>
            </a:r>
          </a:p>
          <a:p>
            <a:r>
              <a:rPr kumimoji="1" lang="en-US" altLang="ja-JP" dirty="0" smtClean="0"/>
              <a:t>First is </a:t>
            </a:r>
            <a:r>
              <a:rPr kumimoji="1" lang="en-US" altLang="ja-JP" dirty="0" err="1" smtClean="0"/>
              <a:t>vection</a:t>
            </a:r>
            <a:r>
              <a:rPr kumimoji="1" lang="en-US" altLang="ja-JP" dirty="0" smtClean="0"/>
              <a:t>. </a:t>
            </a:r>
            <a:r>
              <a:rPr kumimoji="1" lang="en-US" altLang="ja-JP" sz="1200" b="0" i="0" kern="1200" dirty="0" smtClean="0">
                <a:solidFill>
                  <a:schemeClr val="tx1"/>
                </a:solidFill>
                <a:effectLst/>
                <a:latin typeface="+mn-lt"/>
                <a:ea typeface="+mn-ea"/>
                <a:cs typeface="+mn-cs"/>
              </a:rPr>
              <a:t>When peripheral vision moves, a viewer feels like he has moved.</a:t>
            </a:r>
          </a:p>
          <a:p>
            <a:r>
              <a:rPr kumimoji="1" lang="en-US" altLang="ja-JP" sz="1200" b="0" i="0" kern="1200" dirty="0" smtClean="0">
                <a:solidFill>
                  <a:schemeClr val="tx1"/>
                </a:solidFill>
                <a:effectLst/>
                <a:latin typeface="+mn-lt"/>
                <a:ea typeface="+mn-ea"/>
                <a:cs typeface="+mn-cs"/>
              </a:rPr>
              <a:t>Second</a:t>
            </a:r>
            <a:r>
              <a:rPr kumimoji="1" lang="en-US" altLang="ja-JP" sz="1200" b="0" i="0" kern="1200" baseline="0" dirty="0" smtClean="0">
                <a:solidFill>
                  <a:schemeClr val="tx1"/>
                </a:solidFill>
                <a:effectLst/>
                <a:latin typeface="+mn-lt"/>
                <a:ea typeface="+mn-ea"/>
                <a:cs typeface="+mn-cs"/>
              </a:rPr>
              <a:t> is vestibular sensation. The sensors are placed in inner ears, and can sense linear and angular acceleration.</a:t>
            </a:r>
          </a:p>
          <a:p>
            <a:r>
              <a:rPr kumimoji="1" lang="en-US" altLang="ja-JP" sz="1200" b="0" i="0" kern="1200" baseline="0" dirty="0" smtClean="0">
                <a:solidFill>
                  <a:schemeClr val="tx1"/>
                </a:solidFill>
                <a:effectLst/>
                <a:latin typeface="+mn-lt"/>
                <a:ea typeface="+mn-ea"/>
                <a:cs typeface="+mn-cs"/>
              </a:rPr>
              <a:t>The last is somatic sensation. You can feel your movement by joints, muscled,  tendons and tactile sensation.</a:t>
            </a:r>
            <a:endParaRPr kumimoji="1" lang="en-US" altLang="ja-JP" sz="1200" b="0" i="0" kern="1200" dirty="0" smtClean="0">
              <a:solidFill>
                <a:schemeClr val="tx1"/>
              </a:solidFill>
              <a:effectLst/>
              <a:latin typeface="+mn-lt"/>
              <a:ea typeface="+mn-ea"/>
              <a:cs typeface="+mn-cs"/>
            </a:endParaRPr>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4</a:t>
            </a:fld>
            <a:endParaRPr kumimoji="1" lang="ja-JP" altLang="en-US"/>
          </a:p>
        </p:txBody>
      </p:sp>
    </p:spTree>
    <p:extLst>
      <p:ext uri="{BB962C8B-B14F-4D97-AF65-F5344CB8AC3E}">
        <p14:creationId xmlns:p14="http://schemas.microsoft.com/office/powerpoint/2010/main" val="3726885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Now, I’ll talk about locomotion</a:t>
            </a:r>
            <a:r>
              <a:rPr kumimoji="1" lang="en-US" altLang="ja-JP" baseline="0" dirty="0" smtClean="0"/>
              <a:t> interfaces.</a:t>
            </a:r>
          </a:p>
          <a:p>
            <a:r>
              <a:rPr kumimoji="1" lang="en-US" altLang="ja-JP" baseline="0" dirty="0" smtClean="0"/>
              <a:t>conventional house size locomotion interfaces do not reproduce exact vestibular sensation and somatic sensation, because they want to make the device small, light and low-cost. </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5</a:t>
            </a:fld>
            <a:endParaRPr kumimoji="1" lang="ja-JP" altLang="en-US"/>
          </a:p>
        </p:txBody>
      </p:sp>
    </p:spTree>
    <p:extLst>
      <p:ext uri="{BB962C8B-B14F-4D97-AF65-F5344CB8AC3E}">
        <p14:creationId xmlns:p14="http://schemas.microsoft.com/office/powerpoint/2010/main" val="4152676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aseline="0" dirty="0" smtClean="0"/>
              <a:t>On the other-hand, locomotion interfaces in labs are too big for home use, so that they allow users to actually walk around to reproduce vestibular sensation.</a:t>
            </a:r>
          </a:p>
          <a:p>
            <a:r>
              <a:rPr kumimoji="1" lang="en-US" altLang="ja-JP" baseline="0" dirty="0" smtClean="0"/>
              <a:t>Can’t we incorporate good points of these interfaces? That is, a locomotion interface system that is small and can give well moving sensation.</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6</a:t>
            </a:fld>
            <a:endParaRPr kumimoji="1" lang="ja-JP" altLang="en-US"/>
          </a:p>
        </p:txBody>
      </p:sp>
    </p:spTree>
    <p:extLst>
      <p:ext uri="{BB962C8B-B14F-4D97-AF65-F5344CB8AC3E}">
        <p14:creationId xmlns:p14="http://schemas.microsoft.com/office/powerpoint/2010/main" val="3168331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aseline="0" dirty="0" err="1" smtClean="0"/>
              <a:t>Christensens</a:t>
            </a:r>
            <a:r>
              <a:rPr kumimoji="1" lang="en-US" altLang="ja-JP" baseline="0" dirty="0" smtClean="0"/>
              <a:t>’ research gave us a hint. They show that kinesthesia and feedback force gives a strong moving sensation, even without giving vestibular sensation.</a:t>
            </a:r>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7</a:t>
            </a:fld>
            <a:endParaRPr kumimoji="1" lang="ja-JP" altLang="en-US"/>
          </a:p>
        </p:txBody>
      </p:sp>
    </p:spTree>
    <p:extLst>
      <p:ext uri="{BB962C8B-B14F-4D97-AF65-F5344CB8AC3E}">
        <p14:creationId xmlns:p14="http://schemas.microsoft.com/office/powerpoint/2010/main" val="12698676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aseline="0" dirty="0" smtClean="0"/>
              <a:t>And so, our design follows this path. By omitting the feedbacks for vestibular sensation but reproducing exact kinesthesia and vibration to the user’s feet, we achieved to make the device small enough for home use, and can give good moving sensation.</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8</a:t>
            </a:fld>
            <a:endParaRPr kumimoji="1" lang="ja-JP" altLang="en-US"/>
          </a:p>
        </p:txBody>
      </p:sp>
    </p:spTree>
    <p:extLst>
      <p:ext uri="{BB962C8B-B14F-4D97-AF65-F5344CB8AC3E}">
        <p14:creationId xmlns:p14="http://schemas.microsoft.com/office/powerpoint/2010/main" val="35108332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err="1" smtClean="0"/>
              <a:t>VibroSkate</a:t>
            </a:r>
            <a:r>
              <a:rPr kumimoji="1" lang="en-US" altLang="ja-JP" baseline="0" dirty="0" smtClean="0"/>
              <a:t> brings together the exact haptics and kinesthesia of feet.</a:t>
            </a:r>
          </a:p>
          <a:p>
            <a:r>
              <a:rPr kumimoji="1" lang="en-US" altLang="ja-JP" baseline="0" dirty="0" smtClean="0"/>
              <a:t>On real skateboard, when you kick the ground to go further, you can feel the kinesthesia and the feedback force on your feet’s joints and muscles.</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9</a:t>
            </a:fld>
            <a:endParaRPr kumimoji="1" lang="ja-JP" altLang="en-US"/>
          </a:p>
        </p:txBody>
      </p:sp>
    </p:spTree>
    <p:extLst>
      <p:ext uri="{BB962C8B-B14F-4D97-AF65-F5344CB8AC3E}">
        <p14:creationId xmlns:p14="http://schemas.microsoft.com/office/powerpoint/2010/main" val="25063771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baseline="0" dirty="0" smtClean="0"/>
              <a:t>On </a:t>
            </a:r>
            <a:r>
              <a:rPr kumimoji="1" lang="en-US" altLang="ja-JP" baseline="0" dirty="0" err="1" smtClean="0"/>
              <a:t>VibroSkate</a:t>
            </a:r>
            <a:r>
              <a:rPr kumimoji="1" lang="en-US" altLang="ja-JP" baseline="0" dirty="0" smtClean="0"/>
              <a:t>, the device detects the kicking force and simulates the dynamics between the skateboard and the player. And then the speed of the treadmill is controlled by the velocity of the simulated skateboard. This achieves the exact feet kinesthesia and feedback force.</a:t>
            </a:r>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10</a:t>
            </a:fld>
            <a:endParaRPr kumimoji="1" lang="ja-JP" altLang="en-US"/>
          </a:p>
        </p:txBody>
      </p:sp>
    </p:spTree>
    <p:extLst>
      <p:ext uri="{BB962C8B-B14F-4D97-AF65-F5344CB8AC3E}">
        <p14:creationId xmlns:p14="http://schemas.microsoft.com/office/powerpoint/2010/main" val="7698101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In fact, player</a:t>
            </a:r>
            <a:r>
              <a:rPr kumimoji="1" lang="en-US" altLang="ja-JP" baseline="0" dirty="0" smtClean="0"/>
              <a:t> is </a:t>
            </a:r>
            <a:r>
              <a:rPr kumimoji="1" lang="en-US" altLang="ja-JP" b="1" baseline="0" dirty="0" smtClean="0"/>
              <a:t>not</a:t>
            </a:r>
            <a:r>
              <a:rPr kumimoji="1" lang="en-US" altLang="ja-JP" baseline="0" dirty="0" smtClean="0"/>
              <a:t> moving actually, so the kicking force must be balanced with the force on the foot, standing on the skateboard and the force on the hand, grabbing a handrail.</a:t>
            </a:r>
          </a:p>
          <a:p>
            <a:r>
              <a:rPr kumimoji="1" lang="en-US" altLang="ja-JP" baseline="0" dirty="0" smtClean="0"/>
              <a:t>This is different from the real skateboarding, however, the player’s focus is on kicking foot, so this doesn’t matter for the reality of skateboarding.</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11</a:t>
            </a:fld>
            <a:endParaRPr kumimoji="1" lang="ja-JP" altLang="en-US"/>
          </a:p>
        </p:txBody>
      </p:sp>
    </p:spTree>
    <p:extLst>
      <p:ext uri="{BB962C8B-B14F-4D97-AF65-F5344CB8AC3E}">
        <p14:creationId xmlns:p14="http://schemas.microsoft.com/office/powerpoint/2010/main" val="41241937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This</a:t>
            </a:r>
            <a:r>
              <a:rPr kumimoji="1" lang="en-US" altLang="ja-JP" baseline="0" dirty="0" smtClean="0"/>
              <a:t> is the overview of </a:t>
            </a:r>
            <a:r>
              <a:rPr kumimoji="1" lang="en-US" altLang="ja-JP" baseline="0" dirty="0" err="1" smtClean="0"/>
              <a:t>VibroSkate</a:t>
            </a:r>
            <a:r>
              <a:rPr kumimoji="1" lang="en-US" altLang="ja-JP" baseline="0" dirty="0" smtClean="0"/>
              <a:t>.</a:t>
            </a:r>
          </a:p>
          <a:p>
            <a:r>
              <a:rPr kumimoji="1" lang="en-US" altLang="ja-JP" baseline="0" dirty="0" smtClean="0"/>
              <a:t>The device is consist of skateboard, treadmill, head mounted display and handrail.</a:t>
            </a:r>
          </a:p>
          <a:p>
            <a:r>
              <a:rPr kumimoji="1" lang="en-US" altLang="ja-JP" baseline="0" dirty="0" smtClean="0"/>
              <a:t>the f</a:t>
            </a:r>
            <a:r>
              <a:rPr kumimoji="1" lang="en-US" altLang="ja-JP" dirty="0" smtClean="0"/>
              <a:t>orce sensor for detecting</a:t>
            </a:r>
            <a:r>
              <a:rPr kumimoji="1" lang="en-US" altLang="ja-JP" baseline="0" dirty="0" smtClean="0"/>
              <a:t> kicking force</a:t>
            </a:r>
            <a:r>
              <a:rPr kumimoji="1" lang="en-US" altLang="ja-JP" dirty="0" smtClean="0"/>
              <a:t> is mounted inside the treadmill. The motor for driving the</a:t>
            </a:r>
            <a:r>
              <a:rPr kumimoji="1" lang="en-US" altLang="ja-JP" baseline="0" dirty="0" smtClean="0"/>
              <a:t> belt is mounted on top of the treadmill. Next to the treadmill, there is a skateboard with gyroscope and accelerometer mounted on back side to detect the tilt of the skateboard.</a:t>
            </a:r>
          </a:p>
          <a:p>
            <a:endParaRPr kumimoji="1" lang="en-US" altLang="ja-JP" dirty="0" smtClean="0"/>
          </a:p>
          <a:p>
            <a:r>
              <a:rPr kumimoji="1" lang="en-US" altLang="ja-JP" dirty="0" smtClean="0"/>
              <a:t>next,</a:t>
            </a:r>
            <a:r>
              <a:rPr kumimoji="1" lang="en-US" altLang="ja-JP" baseline="0" dirty="0" smtClean="0"/>
              <a:t> our co-author Arisa Shimizu will talk about vibration display part of this device.</a:t>
            </a:r>
            <a:endParaRPr kumimoji="1" lang="en-US" altLang="ja-JP" dirty="0" smtClean="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12</a:t>
            </a:fld>
            <a:endParaRPr kumimoji="1" lang="ja-JP" altLang="en-US"/>
          </a:p>
        </p:txBody>
      </p:sp>
    </p:spTree>
    <p:extLst>
      <p:ext uri="{BB962C8B-B14F-4D97-AF65-F5344CB8AC3E}">
        <p14:creationId xmlns:p14="http://schemas.microsoft.com/office/powerpoint/2010/main" val="39867268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Next, I will talk about vibration display part in </a:t>
            </a:r>
            <a:r>
              <a:rPr kumimoji="1" lang="en-US" altLang="ja-JP" dirty="0" err="1" smtClean="0"/>
              <a:t>VibroSkate</a:t>
            </a:r>
            <a:r>
              <a:rPr kumimoji="1" lang="en-US" altLang="ja-JP" dirty="0" smtClean="0"/>
              <a:t>.</a:t>
            </a:r>
          </a:p>
          <a:p>
            <a:endParaRPr kumimoji="1" lang="en-US" altLang="ja-JP" dirty="0" smtClean="0"/>
          </a:p>
          <a:p>
            <a:r>
              <a:rPr kumimoji="1" lang="en-US" altLang="ja-JP" dirty="0" smtClean="0"/>
              <a:t>In real skateboarding,</a:t>
            </a:r>
            <a:r>
              <a:rPr kumimoji="1" lang="ja-JP" altLang="en-US" baseline="0" dirty="0" smtClean="0"/>
              <a:t> </a:t>
            </a:r>
            <a:r>
              <a:rPr kumimoji="1" lang="en-US" altLang="ja-JP" baseline="0" dirty="0" smtClean="0"/>
              <a:t>not only kinesthesia but also vibration is important.</a:t>
            </a:r>
            <a:endParaRPr kumimoji="1" lang="en-US" altLang="ja-JP" dirty="0" smtClean="0"/>
          </a:p>
          <a:p>
            <a:r>
              <a:rPr kumimoji="1" lang="en-US" altLang="ja-JP" dirty="0" smtClean="0"/>
              <a:t>Vibration on our feet tells us material of the ground, texture of ground surface, and moving velocity.</a:t>
            </a:r>
          </a:p>
          <a:p>
            <a:endParaRPr kumimoji="1" lang="en-US" altLang="ja-JP" dirty="0" smtClean="0"/>
          </a:p>
          <a:p>
            <a:r>
              <a:rPr kumimoji="1" lang="en-US" altLang="ja-JP" dirty="0" err="1" smtClean="0"/>
              <a:t>VibroSkate</a:t>
            </a:r>
            <a:r>
              <a:rPr kumimoji="1" lang="en-US" altLang="ja-JP" dirty="0" smtClean="0"/>
              <a:t> reproduces vibration of real </a:t>
            </a:r>
            <a:r>
              <a:rPr kumimoji="1" lang="en-US" altLang="ja-JP" dirty="0" err="1" smtClean="0"/>
              <a:t>skatebording</a:t>
            </a:r>
            <a:r>
              <a:rPr kumimoji="1" lang="en-US" altLang="ja-JP" dirty="0" smtClean="0"/>
              <a:t>, so that we can feel as if we're running through real ground.</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13</a:t>
            </a:fld>
            <a:endParaRPr kumimoji="1" lang="ja-JP" altLang="en-US"/>
          </a:p>
        </p:txBody>
      </p:sp>
    </p:spTree>
    <p:extLst>
      <p:ext uri="{BB962C8B-B14F-4D97-AF65-F5344CB8AC3E}">
        <p14:creationId xmlns:p14="http://schemas.microsoft.com/office/powerpoint/2010/main" val="5282489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There are prior researches on reproducing materials and textures with vibration.</a:t>
            </a:r>
          </a:p>
          <a:p>
            <a:endParaRPr kumimoji="1" lang="en-US" altLang="ja-JP" dirty="0" smtClean="0"/>
          </a:p>
          <a:p>
            <a:r>
              <a:rPr kumimoji="1" lang="en-US" altLang="ja-JP" dirty="0" smtClean="0"/>
              <a:t>Okamura's research in 2001 showed dumping sinusoidal vibration on finger is effective to reproduce sensation of material while tapping.</a:t>
            </a:r>
          </a:p>
          <a:p>
            <a:endParaRPr kumimoji="1" lang="en-US" altLang="ja-JP" dirty="0" smtClean="0"/>
          </a:p>
          <a:p>
            <a:r>
              <a:rPr kumimoji="1" lang="en-US" altLang="ja-JP" dirty="0" smtClean="0"/>
              <a:t>More recent research by Law et al., reproduced fantastic feeling of walking on snow and ice, by vibrating floor according to foot pressure.</a:t>
            </a:r>
          </a:p>
          <a:p>
            <a:endParaRPr kumimoji="1" lang="en-US" altLang="ja-JP" dirty="0" smtClean="0"/>
          </a:p>
          <a:p>
            <a:r>
              <a:rPr kumimoji="1" lang="en-US" altLang="ja-JP" dirty="0" smtClean="0"/>
              <a:t>As for </a:t>
            </a:r>
            <a:r>
              <a:rPr kumimoji="1" lang="en-US" altLang="ja-JP" dirty="0" err="1" smtClean="0"/>
              <a:t>skatebording</a:t>
            </a:r>
            <a:r>
              <a:rPr kumimoji="1" lang="en-US" altLang="ja-JP" dirty="0" smtClean="0"/>
              <a:t>, wheels rolling over various ground surface causes different vibrations. It tells us road condition, and also makes us fun.</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14</a:t>
            </a:fld>
            <a:endParaRPr kumimoji="1" lang="ja-JP" altLang="en-US"/>
          </a:p>
        </p:txBody>
      </p:sp>
    </p:spTree>
    <p:extLst>
      <p:ext uri="{BB962C8B-B14F-4D97-AF65-F5344CB8AC3E}">
        <p14:creationId xmlns:p14="http://schemas.microsoft.com/office/powerpoint/2010/main" val="25060965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On the other hand, There is a research</a:t>
            </a:r>
            <a:r>
              <a:rPr kumimoji="1" lang="en-US" altLang="ja-JP" baseline="0" dirty="0" smtClean="0"/>
              <a:t> </a:t>
            </a:r>
            <a:r>
              <a:rPr kumimoji="1" lang="en-US" altLang="ja-JP" dirty="0" smtClean="0"/>
              <a:t>revealing that vibration on feet can strengthen sensation of motion : in fact, vibration on feet can modulate </a:t>
            </a:r>
            <a:r>
              <a:rPr kumimoji="1" lang="en-US" altLang="ja-JP" dirty="0" err="1" smtClean="0"/>
              <a:t>vection</a:t>
            </a:r>
            <a:r>
              <a:rPr kumimoji="1" lang="en-US" altLang="ja-JP" dirty="0" smtClean="0"/>
              <a:t>.</a:t>
            </a:r>
          </a:p>
          <a:p>
            <a:endParaRPr kumimoji="1" lang="en-US" altLang="ja-JP" dirty="0" smtClean="0"/>
          </a:p>
          <a:p>
            <a:r>
              <a:rPr kumimoji="1" lang="en-US" altLang="ja-JP" dirty="0" smtClean="0"/>
              <a:t>It shows that strong sensation of moving in </a:t>
            </a:r>
            <a:r>
              <a:rPr kumimoji="1" lang="en-US" altLang="ja-JP" dirty="0" err="1" smtClean="0"/>
              <a:t>VibroSkate</a:t>
            </a:r>
            <a:r>
              <a:rPr kumimoji="1" lang="en-US" altLang="ja-JP" dirty="0" smtClean="0"/>
              <a:t> is not only from realistic kinesthesia as we talked before, but also from exact vibration according to running speed.</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15</a:t>
            </a:fld>
            <a:endParaRPr kumimoji="1" lang="ja-JP" altLang="en-US"/>
          </a:p>
        </p:txBody>
      </p:sp>
    </p:spTree>
    <p:extLst>
      <p:ext uri="{BB962C8B-B14F-4D97-AF65-F5344CB8AC3E}">
        <p14:creationId xmlns:p14="http://schemas.microsoft.com/office/powerpoint/2010/main" val="39762908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Next, I will talk about implementation.</a:t>
            </a:r>
          </a:p>
          <a:p>
            <a:endParaRPr kumimoji="1" lang="en-US" altLang="ja-JP" dirty="0" smtClean="0"/>
          </a:p>
          <a:p>
            <a:r>
              <a:rPr kumimoji="1" lang="en-US" altLang="ja-JP" dirty="0" smtClean="0"/>
              <a:t>2 large transducers are inside the skateboard unit of </a:t>
            </a:r>
            <a:r>
              <a:rPr kumimoji="1" lang="en-US" altLang="ja-JP" dirty="0" err="1" smtClean="0"/>
              <a:t>VibroSkate</a:t>
            </a:r>
            <a:r>
              <a:rPr kumimoji="1" lang="en-US" altLang="ja-JP" dirty="0" smtClean="0"/>
              <a:t>.</a:t>
            </a:r>
          </a:p>
          <a:p>
            <a:endParaRPr kumimoji="1" lang="en-US" altLang="ja-JP" dirty="0" smtClean="0"/>
          </a:p>
          <a:p>
            <a:r>
              <a:rPr kumimoji="1" lang="en-US" altLang="ja-JP" dirty="0" smtClean="0"/>
              <a:t>We used the transducers originally made for </a:t>
            </a:r>
            <a:r>
              <a:rPr kumimoji="1" lang="en-US" altLang="ja-JP" dirty="0" err="1" smtClean="0"/>
              <a:t>BodySonic</a:t>
            </a:r>
            <a:r>
              <a:rPr kumimoji="1" lang="en-US" altLang="ja-JP" dirty="0" smtClean="0"/>
              <a:t>: that is, vibrating body according to music so that we can feel heavy bass sound.</a:t>
            </a:r>
          </a:p>
          <a:p>
            <a:endParaRPr kumimoji="1" lang="en-US" altLang="ja-JP" dirty="0" smtClean="0"/>
          </a:p>
          <a:p>
            <a:r>
              <a:rPr kumimoji="1" lang="en-US" altLang="ja-JP" dirty="0" smtClean="0"/>
              <a:t>Transducers are driven with 20W audio amplifier with bass boost.</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16</a:t>
            </a:fld>
            <a:endParaRPr kumimoji="1" lang="ja-JP" altLang="en-US"/>
          </a:p>
        </p:txBody>
      </p:sp>
    </p:spTree>
    <p:extLst>
      <p:ext uri="{BB962C8B-B14F-4D97-AF65-F5344CB8AC3E}">
        <p14:creationId xmlns:p14="http://schemas.microsoft.com/office/powerpoint/2010/main" val="38564528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Vibrations are sampled using a real skateboard rolling over different surfaces using 2 accelerometers.</a:t>
            </a:r>
          </a:p>
          <a:p>
            <a:endParaRPr kumimoji="1" lang="en-US" altLang="ja-JP" dirty="0" smtClean="0"/>
          </a:p>
          <a:p>
            <a:r>
              <a:rPr kumimoji="1" lang="en-US" altLang="ja-JP" dirty="0" smtClean="0"/>
              <a:t>We dragged the skateboard in constant speed carefully.</a:t>
            </a:r>
          </a:p>
          <a:p>
            <a:endParaRPr kumimoji="1" lang="en-US" altLang="ja-JP" dirty="0" smtClean="0"/>
          </a:p>
          <a:p>
            <a:r>
              <a:rPr kumimoji="1" lang="en-US" altLang="ja-JP" dirty="0" smtClean="0"/>
              <a:t>Sampling was done in 3 different speeds for each types of ground : 0.7m/s, 1m/s, 2m/s.</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17</a:t>
            </a:fld>
            <a:endParaRPr kumimoji="1" lang="ja-JP" altLang="en-US"/>
          </a:p>
        </p:txBody>
      </p:sp>
    </p:spTree>
    <p:extLst>
      <p:ext uri="{BB962C8B-B14F-4D97-AF65-F5344CB8AC3E}">
        <p14:creationId xmlns:p14="http://schemas.microsoft.com/office/powerpoint/2010/main" val="32455613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We sampled 15 different grounds.</a:t>
            </a:r>
          </a:p>
          <a:p>
            <a:endParaRPr kumimoji="1" lang="en-US" altLang="ja-JP" dirty="0" smtClean="0"/>
          </a:p>
          <a:p>
            <a:r>
              <a:rPr kumimoji="1" lang="en-US" altLang="ja-JP" dirty="0" smtClean="0"/>
              <a:t>Here I show you some examples of recorded vibration.&lt;&lt;</a:t>
            </a:r>
            <a:r>
              <a:rPr kumimoji="1" lang="ja-JP" altLang="en-US" dirty="0" smtClean="0"/>
              <a:t>再生</a:t>
            </a:r>
            <a:r>
              <a:rPr kumimoji="1" lang="en-US" altLang="ja-JP" dirty="0" smtClean="0"/>
              <a:t>&gt;&gt;</a:t>
            </a:r>
          </a:p>
          <a:p>
            <a:endParaRPr kumimoji="1" lang="en-US" altLang="ja-JP" dirty="0" smtClean="0"/>
          </a:p>
          <a:p>
            <a:r>
              <a:rPr kumimoji="1" lang="en-US" altLang="ja-JP" dirty="0" smtClean="0"/>
              <a:t>These vibrations reflect ground materials like wood or metal, and surface textures like roughness.</a:t>
            </a:r>
          </a:p>
          <a:p>
            <a:endParaRPr kumimoji="1" lang="en-US" altLang="ja-JP" dirty="0" smtClean="0"/>
          </a:p>
          <a:p>
            <a:r>
              <a:rPr kumimoji="1" lang="en-US" altLang="ja-JP" dirty="0" smtClean="0"/>
              <a:t>Vibrations from tiles and bricks were cyclic, reflecting its periodic pattern of surface.</a:t>
            </a:r>
            <a:endParaRPr kumimoji="1" lang="en-US" altLang="ja-JP" baseline="0" dirty="0" smtClean="0"/>
          </a:p>
          <a:p>
            <a:endParaRPr kumimoji="1" lang="en-US" altLang="ja-JP" dirty="0" smtClean="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18</a:t>
            </a:fld>
            <a:endParaRPr kumimoji="1" lang="ja-JP" altLang="en-US"/>
          </a:p>
        </p:txBody>
      </p:sp>
    </p:spTree>
    <p:extLst>
      <p:ext uri="{BB962C8B-B14F-4D97-AF65-F5344CB8AC3E}">
        <p14:creationId xmlns:p14="http://schemas.microsoft.com/office/powerpoint/2010/main" val="27534678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While </a:t>
            </a:r>
            <a:r>
              <a:rPr kumimoji="1" lang="en-US" altLang="ja-JP" dirty="0" err="1" smtClean="0"/>
              <a:t>VibroSkate</a:t>
            </a:r>
            <a:r>
              <a:rPr kumimoji="1" lang="en-US" altLang="ja-JP" dirty="0" smtClean="0"/>
              <a:t> is running, the system playback recorded vibration with modified pitch, according to the forward / backward velocity of virtual skateboard.</a:t>
            </a:r>
          </a:p>
          <a:p>
            <a:endParaRPr kumimoji="1" lang="en-US" altLang="ja-JP" dirty="0" smtClean="0"/>
          </a:p>
          <a:p>
            <a:r>
              <a:rPr kumimoji="1" lang="en-US" altLang="ja-JP" dirty="0" smtClean="0"/>
              <a:t>Vibrations recorded with 3 different speeds, are used for each range of virtual skateboard's velocity.</a:t>
            </a:r>
          </a:p>
          <a:p>
            <a:endParaRPr kumimoji="1" lang="en-US" altLang="ja-JP" dirty="0" smtClean="0"/>
          </a:p>
          <a:p>
            <a:r>
              <a:rPr kumimoji="1" lang="en-US" altLang="ja-JP" dirty="0" smtClean="0"/>
              <a:t>The system also modifies the volume according to the speed.</a:t>
            </a:r>
          </a:p>
          <a:p>
            <a:endParaRPr kumimoji="1" lang="en-US" altLang="ja-JP" dirty="0" smtClean="0"/>
          </a:p>
          <a:p>
            <a:r>
              <a:rPr kumimoji="1" lang="en-US" altLang="ja-JP" dirty="0" smtClean="0"/>
              <a:t>Especially, recorded acceleration in slow speed creates too strong vibration, so we weakened the volume when the </a:t>
            </a:r>
            <a:r>
              <a:rPr kumimoji="1" lang="en-US" altLang="ja-JP" dirty="0" err="1" smtClean="0"/>
              <a:t>vitual</a:t>
            </a:r>
            <a:r>
              <a:rPr kumimoji="1" lang="en-US" altLang="ja-JP" dirty="0" smtClean="0"/>
              <a:t> skateboard is in low speed.</a:t>
            </a:r>
          </a:p>
          <a:p>
            <a:endParaRPr kumimoji="1" lang="en-US" altLang="ja-JP" dirty="0" smtClean="0"/>
          </a:p>
          <a:p>
            <a:r>
              <a:rPr kumimoji="1" lang="en-US" altLang="ja-JP" dirty="0" smtClean="0"/>
              <a:t>We edited these vibration</a:t>
            </a:r>
            <a:r>
              <a:rPr kumimoji="1" lang="en-US" altLang="ja-JP" baseline="0" dirty="0" smtClean="0"/>
              <a:t>s using CRI ADX2 LE.</a:t>
            </a:r>
            <a:endParaRPr kumimoji="1" lang="en-US" altLang="ja-JP" dirty="0" smtClean="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19</a:t>
            </a:fld>
            <a:endParaRPr kumimoji="1" lang="ja-JP" altLang="en-US"/>
          </a:p>
        </p:txBody>
      </p:sp>
    </p:spTree>
    <p:extLst>
      <p:ext uri="{BB962C8B-B14F-4D97-AF65-F5344CB8AC3E}">
        <p14:creationId xmlns:p14="http://schemas.microsoft.com/office/powerpoint/2010/main" val="18774328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Next, I will talk about exposition.</a:t>
            </a:r>
          </a:p>
          <a:p>
            <a:r>
              <a:rPr kumimoji="1" lang="en-US" altLang="ja-JP" dirty="0" smtClean="0"/>
              <a:t>International collegiate Virtual Reality Contest 2014 in Japan was for 4 days and over 500 people played there.</a:t>
            </a:r>
          </a:p>
          <a:p>
            <a:r>
              <a:rPr kumimoji="1" lang="en-US" altLang="ja-JP" dirty="0" smtClean="0"/>
              <a:t>Discovery Lab ISHIKAWA 2014 in Japan was for 2 days and about 300 people played.</a:t>
            </a:r>
          </a:p>
          <a:p>
            <a:r>
              <a:rPr kumimoji="1" lang="en-US" altLang="ja-JP" dirty="0" smtClean="0"/>
              <a:t>There elderly &amp; children also played </a:t>
            </a:r>
            <a:r>
              <a:rPr kumimoji="1" lang="en-US" altLang="ja-JP" dirty="0" err="1" smtClean="0"/>
              <a:t>VibroSkate</a:t>
            </a:r>
            <a:r>
              <a:rPr kumimoji="1" lang="en-US" altLang="ja-JP" dirty="0" smtClean="0"/>
              <a:t> and we turned off crawler for safety, but they enjoyed only vibration and picture on screen.</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20</a:t>
            </a:fld>
            <a:endParaRPr kumimoji="1" lang="ja-JP" altLang="en-US"/>
          </a:p>
        </p:txBody>
      </p:sp>
    </p:spTree>
    <p:extLst>
      <p:ext uri="{BB962C8B-B14F-4D97-AF65-F5344CB8AC3E}">
        <p14:creationId xmlns:p14="http://schemas.microsoft.com/office/powerpoint/2010/main" val="709090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Next, I will show you some impressions and problems.</a:t>
            </a:r>
          </a:p>
          <a:p>
            <a:r>
              <a:rPr kumimoji="1" lang="en-US" altLang="ja-JP" dirty="0" smtClean="0"/>
              <a:t>People never played skateboard also enjoyed </a:t>
            </a:r>
            <a:r>
              <a:rPr kumimoji="1" lang="en-US" altLang="ja-JP" dirty="0" err="1" smtClean="0"/>
              <a:t>VibroSkate</a:t>
            </a:r>
            <a:r>
              <a:rPr kumimoji="1" lang="en-US" altLang="ja-JP" dirty="0" smtClean="0"/>
              <a:t>.</a:t>
            </a:r>
          </a:p>
          <a:p>
            <a:r>
              <a:rPr kumimoji="1" lang="en-US" altLang="ja-JP" dirty="0" smtClean="0"/>
              <a:t>To input kicking force for themselves is fun.</a:t>
            </a:r>
          </a:p>
          <a:p>
            <a:r>
              <a:rPr lang="en-US" altLang="ja-JP" dirty="0" smtClean="0"/>
              <a:t>Vibration and picture</a:t>
            </a:r>
            <a:r>
              <a:rPr lang="en-US" altLang="ja-JP" baseline="0" dirty="0" smtClean="0"/>
              <a:t> on </a:t>
            </a:r>
            <a:r>
              <a:rPr lang="en-US" altLang="ja-JP" dirty="0" smtClean="0"/>
              <a:t>screen reproduced exhilarating feeling.</a:t>
            </a:r>
          </a:p>
          <a:p>
            <a:r>
              <a:rPr lang="en-US" altLang="ja-JP" dirty="0" smtClean="0"/>
              <a:t>Maybe </a:t>
            </a:r>
            <a:r>
              <a:rPr lang="en-US" altLang="ja-JP" dirty="0" err="1" smtClean="0"/>
              <a:t>VibroSkate</a:t>
            </a:r>
            <a:r>
              <a:rPr lang="en-US" altLang="ja-JP" baseline="0" dirty="0" smtClean="0"/>
              <a:t> is</a:t>
            </a:r>
            <a:r>
              <a:rPr lang="en-US" altLang="ja-JP" dirty="0" smtClean="0"/>
              <a:t> effective to decrease motion sickness.</a:t>
            </a:r>
            <a:endParaRPr kumimoji="1" lang="en-US" altLang="ja-JP" dirty="0" smtClean="0"/>
          </a:p>
          <a:p>
            <a:r>
              <a:rPr kumimoji="1" lang="en-US" altLang="ja-JP" dirty="0" smtClean="0"/>
              <a:t>Problem was : </a:t>
            </a:r>
          </a:p>
          <a:p>
            <a:r>
              <a:rPr kumimoji="1" lang="en-US" altLang="ja-JP" dirty="0" smtClean="0"/>
              <a:t>For a person with experience of skateboarding noticed that control of </a:t>
            </a:r>
            <a:r>
              <a:rPr kumimoji="1" lang="en-US" altLang="ja-JP" dirty="0" err="1" smtClean="0"/>
              <a:t>VibroSkate</a:t>
            </a:r>
            <a:r>
              <a:rPr kumimoji="1" lang="en-US" altLang="ja-JP" dirty="0" smtClean="0"/>
              <a:t> is different from a real one.</a:t>
            </a:r>
          </a:p>
          <a:p>
            <a:r>
              <a:rPr kumimoji="1" lang="en-US" altLang="ja-JP" dirty="0" smtClean="0"/>
              <a:t>To give more exhilarating feeling, we set the board speed faster.</a:t>
            </a:r>
          </a:p>
          <a:p>
            <a:r>
              <a:rPr kumimoji="1" lang="en-US" altLang="ja-JP" dirty="0" smtClean="0"/>
              <a:t>But some people noticed the difference between board speed and vibration speed.</a:t>
            </a:r>
            <a:endParaRPr kumimoji="1" lang="ja-JP" altLang="en-US" dirty="0" smtClean="0"/>
          </a:p>
          <a:p>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21</a:t>
            </a:fld>
            <a:endParaRPr kumimoji="1" lang="ja-JP" altLang="en-US"/>
          </a:p>
        </p:txBody>
      </p:sp>
    </p:spTree>
    <p:extLst>
      <p:ext uri="{BB962C8B-B14F-4D97-AF65-F5344CB8AC3E}">
        <p14:creationId xmlns:p14="http://schemas.microsoft.com/office/powerpoint/2010/main" val="23984201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err="1" smtClean="0"/>
              <a:t>VibroSkate</a:t>
            </a:r>
            <a:r>
              <a:rPr kumimoji="1" lang="en-US" altLang="ja-JP" dirty="0" smtClean="0"/>
              <a:t> is a first home-capable locomotion interface which reproduces exact haptics on feet.</a:t>
            </a:r>
          </a:p>
          <a:p>
            <a:endParaRPr kumimoji="1" lang="en-US" altLang="ja-JP" dirty="0" smtClean="0"/>
          </a:p>
          <a:p>
            <a:r>
              <a:rPr kumimoji="1" lang="en-US" altLang="ja-JP" dirty="0" smtClean="0"/>
              <a:t>It provides fan of skateboarding in VR.</a:t>
            </a:r>
          </a:p>
          <a:p>
            <a:endParaRPr kumimoji="1" lang="en-US" altLang="ja-JP" dirty="0" smtClean="0"/>
          </a:p>
          <a:p>
            <a:r>
              <a:rPr kumimoji="1" lang="en-US" altLang="ja-JP" dirty="0" smtClean="0"/>
              <a:t>As applications, it will also be useful for virtual sightseeing, gaming devices, and even for exercise.</a:t>
            </a:r>
          </a:p>
          <a:p>
            <a:endParaRPr kumimoji="1" lang="en-US" altLang="ja-JP" dirty="0" smtClean="0"/>
          </a:p>
          <a:p>
            <a:r>
              <a:rPr kumimoji="1" lang="en-US" altLang="ja-JP" dirty="0" smtClean="0"/>
              <a:t>Thank yo</a:t>
            </a:r>
            <a:r>
              <a:rPr kumimoji="1" lang="en-US" altLang="ja-JP" baseline="0" dirty="0" smtClean="0"/>
              <a:t>u for listening.</a:t>
            </a:r>
            <a:endParaRPr kumimoji="1" lang="ja-JP" altLang="en-US" dirty="0"/>
          </a:p>
        </p:txBody>
      </p:sp>
      <p:sp>
        <p:nvSpPr>
          <p:cNvPr id="4" name="スライド番号プレースホルダー 3"/>
          <p:cNvSpPr>
            <a:spLocks noGrp="1"/>
          </p:cNvSpPr>
          <p:nvPr>
            <p:ph type="sldNum" sz="quarter" idx="10"/>
          </p:nvPr>
        </p:nvSpPr>
        <p:spPr/>
        <p:txBody>
          <a:bodyPr/>
          <a:lstStyle/>
          <a:p>
            <a:fld id="{B0DFA544-F957-4576-85CA-21634F7567E8}" type="slidenum">
              <a:rPr kumimoji="1" lang="ja-JP" altLang="en-US" smtClean="0"/>
              <a:t>22</a:t>
            </a:fld>
            <a:endParaRPr kumimoji="1" lang="ja-JP" altLang="en-US"/>
          </a:p>
        </p:txBody>
      </p:sp>
    </p:spTree>
    <p:extLst>
      <p:ext uri="{BB962C8B-B14F-4D97-AF65-F5344CB8AC3E}">
        <p14:creationId xmlns:p14="http://schemas.microsoft.com/office/powerpoint/2010/main" val="11142105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524000" y="1122363"/>
            <a:ext cx="9144000" cy="2387600"/>
          </a:xfrm>
        </p:spPr>
        <p:txBody>
          <a:bodyPr anchor="b"/>
          <a:lstStyle>
            <a:lvl1pPr algn="ctr">
              <a:defRPr sz="6000" b="1">
                <a:latin typeface="Myriad Web Pro" panose="020B0503030403020204" pitchFamily="34" charset="0"/>
              </a:defRPr>
            </a:lvl1p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524000" y="3602038"/>
            <a:ext cx="9144000" cy="1655762"/>
          </a:xfrm>
        </p:spPr>
        <p:txBody>
          <a:bodyPr/>
          <a:lstStyle>
            <a:lvl1pPr marL="0" indent="0" algn="ctr">
              <a:buNone/>
              <a:defRPr sz="2400">
                <a:latin typeface="Myriad Web Pro" panose="020B05030304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E26609C8-3EA2-4A9F-917E-3B9151ECFACC}" type="datetimeFigureOut">
              <a:rPr kumimoji="1" lang="ja-JP" altLang="en-US" smtClean="0"/>
              <a:t>2015/8/12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A4F7328-6C6A-429D-A75A-E6E4D02B6FEF}" type="slidenum">
              <a:rPr kumimoji="1" lang="ja-JP" altLang="en-US" smtClean="0"/>
              <a:t>‹#›</a:t>
            </a:fld>
            <a:endParaRPr kumimoji="1" lang="ja-JP" altLang="en-US"/>
          </a:p>
        </p:txBody>
      </p:sp>
    </p:spTree>
    <p:extLst>
      <p:ext uri="{BB962C8B-B14F-4D97-AF65-F5344CB8AC3E}">
        <p14:creationId xmlns:p14="http://schemas.microsoft.com/office/powerpoint/2010/main" val="3751008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8200" y="365125"/>
            <a:ext cx="10515600" cy="1159987"/>
          </a:xfrm>
        </p:spPr>
        <p:txBody>
          <a:bodyPr/>
          <a:lstStyle>
            <a:lvl1pPr>
              <a:defRPr b="1">
                <a:latin typeface="Myriad Web Pro" panose="020B0503030403020204" pitchFamily="34" charset="0"/>
                <a:ea typeface="+mj-ea"/>
              </a:defRPr>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838200" y="1720215"/>
            <a:ext cx="10515600" cy="4456748"/>
          </a:xfrm>
        </p:spPr>
        <p:txBody>
          <a:bodyPr/>
          <a:lstStyle>
            <a:lvl1pPr>
              <a:defRPr>
                <a:latin typeface="Myriad Web Pro" panose="020B0503030403020204" pitchFamily="34" charset="0"/>
              </a:defRPr>
            </a:lvl1pPr>
            <a:lvl2pPr>
              <a:defRPr>
                <a:latin typeface="Myriad Web Pro" panose="020B0503030403020204" pitchFamily="34" charset="0"/>
              </a:defRPr>
            </a:lvl2pPr>
            <a:lvl3pPr>
              <a:defRPr>
                <a:latin typeface="Myriad Web Pro" panose="020B0503030403020204" pitchFamily="34" charset="0"/>
              </a:defRPr>
            </a:lvl3pPr>
            <a:lvl4pPr>
              <a:defRPr>
                <a:latin typeface="Myriad Web Pro" panose="020B0503030403020204" pitchFamily="34" charset="0"/>
              </a:defRPr>
            </a:lvl4pPr>
            <a:lvl5pPr>
              <a:defRPr>
                <a:latin typeface="Myriad Web Pro" panose="020B0503030403020204" pitchFamily="34" charset="0"/>
              </a:defRPr>
            </a:lvl5p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sp>
        <p:nvSpPr>
          <p:cNvPr id="4" name="日付プレースホルダー 3"/>
          <p:cNvSpPr>
            <a:spLocks noGrp="1"/>
          </p:cNvSpPr>
          <p:nvPr>
            <p:ph type="dt" sz="half" idx="10"/>
          </p:nvPr>
        </p:nvSpPr>
        <p:spPr/>
        <p:txBody>
          <a:bodyPr/>
          <a:lstStyle/>
          <a:p>
            <a:fld id="{E26609C8-3EA2-4A9F-917E-3B9151ECFACC}" type="datetimeFigureOut">
              <a:rPr kumimoji="1" lang="ja-JP" altLang="en-US" smtClean="0"/>
              <a:t>2015/8/12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A4F7328-6C6A-429D-A75A-E6E4D02B6FEF}" type="slidenum">
              <a:rPr kumimoji="1" lang="ja-JP" altLang="en-US" smtClean="0"/>
              <a:t>‹#›</a:t>
            </a:fld>
            <a:endParaRPr kumimoji="1" lang="ja-JP" altLang="en-US"/>
          </a:p>
        </p:txBody>
      </p:sp>
      <p:cxnSp>
        <p:nvCxnSpPr>
          <p:cNvPr id="11" name="直線コネクタ 10"/>
          <p:cNvCxnSpPr/>
          <p:nvPr userDrawn="1"/>
        </p:nvCxnSpPr>
        <p:spPr>
          <a:xfrm>
            <a:off x="838200" y="1525112"/>
            <a:ext cx="105156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コンテンツ プレースホルダー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64019" y="5754278"/>
            <a:ext cx="2189781" cy="845370"/>
          </a:xfrm>
          <a:prstGeom prst="rect">
            <a:avLst/>
          </a:prstGeom>
        </p:spPr>
      </p:pic>
    </p:spTree>
    <p:extLst>
      <p:ext uri="{BB962C8B-B14F-4D97-AF65-F5344CB8AC3E}">
        <p14:creationId xmlns:p14="http://schemas.microsoft.com/office/powerpoint/2010/main" val="2881622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0" y="1709738"/>
            <a:ext cx="10515600" cy="2852737"/>
          </a:xfrm>
        </p:spPr>
        <p:txBody>
          <a:bodyPr anchor="b"/>
          <a:lstStyle>
            <a:lvl1pPr>
              <a:defRPr sz="6000"/>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E26609C8-3EA2-4A9F-917E-3B9151ECFACC}" type="datetimeFigureOut">
              <a:rPr kumimoji="1" lang="ja-JP" altLang="en-US" smtClean="0"/>
              <a:t>2015/8/12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A4F7328-6C6A-429D-A75A-E6E4D02B6FEF}" type="slidenum">
              <a:rPr kumimoji="1" lang="ja-JP" altLang="en-US" smtClean="0"/>
              <a:t>‹#›</a:t>
            </a:fld>
            <a:endParaRPr kumimoji="1" lang="ja-JP" altLang="en-US"/>
          </a:p>
        </p:txBody>
      </p:sp>
    </p:spTree>
    <p:extLst>
      <p:ext uri="{BB962C8B-B14F-4D97-AF65-F5344CB8AC3E}">
        <p14:creationId xmlns:p14="http://schemas.microsoft.com/office/powerpoint/2010/main" val="1593048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838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6172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E26609C8-3EA2-4A9F-917E-3B9151ECFACC}" type="datetimeFigureOut">
              <a:rPr kumimoji="1" lang="ja-JP" altLang="en-US" smtClean="0"/>
              <a:t>2015/8/12</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A4F7328-6C6A-429D-A75A-E6E4D02B6FEF}" type="slidenum">
              <a:rPr kumimoji="1" lang="ja-JP" altLang="en-US" smtClean="0"/>
              <a:t>‹#›</a:t>
            </a:fld>
            <a:endParaRPr kumimoji="1" lang="ja-JP" altLang="en-US"/>
          </a:p>
        </p:txBody>
      </p:sp>
    </p:spTree>
    <p:extLst>
      <p:ext uri="{BB962C8B-B14F-4D97-AF65-F5344CB8AC3E}">
        <p14:creationId xmlns:p14="http://schemas.microsoft.com/office/powerpoint/2010/main" val="2483501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365125"/>
            <a:ext cx="10515600" cy="1325563"/>
          </a:xfrm>
        </p:spPr>
        <p:txBody>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839788" y="2505075"/>
            <a:ext cx="5157787"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6172200" y="2505075"/>
            <a:ext cx="5183188"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E26609C8-3EA2-4A9F-917E-3B9151ECFACC}" type="datetimeFigureOut">
              <a:rPr kumimoji="1" lang="ja-JP" altLang="en-US" smtClean="0"/>
              <a:t>2015/8/12</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DA4F7328-6C6A-429D-A75A-E6E4D02B6FEF}" type="slidenum">
              <a:rPr kumimoji="1" lang="ja-JP" altLang="en-US" smtClean="0"/>
              <a:t>‹#›</a:t>
            </a:fld>
            <a:endParaRPr kumimoji="1" lang="ja-JP" altLang="en-US"/>
          </a:p>
        </p:txBody>
      </p:sp>
    </p:spTree>
    <p:extLst>
      <p:ext uri="{BB962C8B-B14F-4D97-AF65-F5344CB8AC3E}">
        <p14:creationId xmlns:p14="http://schemas.microsoft.com/office/powerpoint/2010/main" val="3265297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E26609C8-3EA2-4A9F-917E-3B9151ECFACC}" type="datetimeFigureOut">
              <a:rPr kumimoji="1" lang="ja-JP" altLang="en-US" smtClean="0"/>
              <a:t>2015/8/12</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DA4F7328-6C6A-429D-A75A-E6E4D02B6FEF}" type="slidenum">
              <a:rPr kumimoji="1" lang="ja-JP" altLang="en-US" smtClean="0"/>
              <a:t>‹#›</a:t>
            </a:fld>
            <a:endParaRPr kumimoji="1" lang="ja-JP" altLang="en-US"/>
          </a:p>
        </p:txBody>
      </p:sp>
    </p:spTree>
    <p:extLst>
      <p:ext uri="{BB962C8B-B14F-4D97-AF65-F5344CB8AC3E}">
        <p14:creationId xmlns:p14="http://schemas.microsoft.com/office/powerpoint/2010/main" val="453049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E26609C8-3EA2-4A9F-917E-3B9151ECFACC}" type="datetimeFigureOut">
              <a:rPr kumimoji="1" lang="ja-JP" altLang="en-US" smtClean="0"/>
              <a:t>2015/8/12</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DA4F7328-6C6A-429D-A75A-E6E4D02B6FEF}" type="slidenum">
              <a:rPr kumimoji="1" lang="ja-JP" altLang="en-US" smtClean="0"/>
              <a:t>‹#›</a:t>
            </a:fld>
            <a:endParaRPr kumimoji="1" lang="ja-JP" altLang="en-US"/>
          </a:p>
        </p:txBody>
      </p:sp>
    </p:spTree>
    <p:extLst>
      <p:ext uri="{BB962C8B-B14F-4D97-AF65-F5344CB8AC3E}">
        <p14:creationId xmlns:p14="http://schemas.microsoft.com/office/powerpoint/2010/main" val="342433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E26609C8-3EA2-4A9F-917E-3B9151ECFACC}" type="datetimeFigureOut">
              <a:rPr kumimoji="1" lang="ja-JP" altLang="en-US" smtClean="0"/>
              <a:t>2015/8/12</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A4F7328-6C6A-429D-A75A-E6E4D02B6FEF}" type="slidenum">
              <a:rPr kumimoji="1" lang="ja-JP" altLang="en-US" smtClean="0"/>
              <a:t>‹#›</a:t>
            </a:fld>
            <a:endParaRPr kumimoji="1" lang="ja-JP" altLang="en-US"/>
          </a:p>
        </p:txBody>
      </p:sp>
    </p:spTree>
    <p:extLst>
      <p:ext uri="{BB962C8B-B14F-4D97-AF65-F5344CB8AC3E}">
        <p14:creationId xmlns:p14="http://schemas.microsoft.com/office/powerpoint/2010/main" val="3222955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E26609C8-3EA2-4A9F-917E-3B9151ECFACC}" type="datetimeFigureOut">
              <a:rPr kumimoji="1" lang="ja-JP" altLang="en-US" smtClean="0"/>
              <a:t>2015/8/12</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A4F7328-6C6A-429D-A75A-E6E4D02B6FEF}" type="slidenum">
              <a:rPr kumimoji="1" lang="ja-JP" altLang="en-US" smtClean="0"/>
              <a:t>‹#›</a:t>
            </a:fld>
            <a:endParaRPr kumimoji="1" lang="ja-JP" altLang="en-US"/>
          </a:p>
        </p:txBody>
      </p:sp>
    </p:spTree>
    <p:extLst>
      <p:ext uri="{BB962C8B-B14F-4D97-AF65-F5344CB8AC3E}">
        <p14:creationId xmlns:p14="http://schemas.microsoft.com/office/powerpoint/2010/main" val="4023397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E26609C8-3EA2-4A9F-917E-3B9151ECFACC}" type="datetimeFigureOut">
              <a:rPr kumimoji="1" lang="ja-JP" altLang="en-US" smtClean="0"/>
              <a:t>2015/8/12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A4F7328-6C6A-429D-A75A-E6E4D02B6FEF}" type="slidenum">
              <a:rPr kumimoji="1" lang="ja-JP" altLang="en-US" smtClean="0"/>
              <a:t>‹#›</a:t>
            </a:fld>
            <a:endParaRPr kumimoji="1" lang="ja-JP" altLang="en-US"/>
          </a:p>
        </p:txBody>
      </p:sp>
    </p:spTree>
    <p:extLst>
      <p:ext uri="{BB962C8B-B14F-4D97-AF65-F5344CB8AC3E}">
        <p14:creationId xmlns:p14="http://schemas.microsoft.com/office/powerpoint/2010/main" val="15582063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724900" y="365125"/>
            <a:ext cx="2628900" cy="5811838"/>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E26609C8-3EA2-4A9F-917E-3B9151ECFACC}" type="datetimeFigureOut">
              <a:rPr kumimoji="1" lang="ja-JP" altLang="en-US" smtClean="0"/>
              <a:t>2015/8/12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A4F7328-6C6A-429D-A75A-E6E4D02B6FEF}" type="slidenum">
              <a:rPr kumimoji="1" lang="ja-JP" altLang="en-US" smtClean="0"/>
              <a:t>‹#›</a:t>
            </a:fld>
            <a:endParaRPr kumimoji="1" lang="ja-JP" altLang="en-US"/>
          </a:p>
        </p:txBody>
      </p:sp>
    </p:spTree>
    <p:extLst>
      <p:ext uri="{BB962C8B-B14F-4D97-AF65-F5344CB8AC3E}">
        <p14:creationId xmlns:p14="http://schemas.microsoft.com/office/powerpoint/2010/main" val="2526873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sp>
        <p:nvSpPr>
          <p:cNvPr id="4" name="日付プレースホルダー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Myriad Web Pro" panose="020B0503030403020204" pitchFamily="34" charset="0"/>
              </a:defRPr>
            </a:lvl1pPr>
          </a:lstStyle>
          <a:p>
            <a:fld id="{E26609C8-3EA2-4A9F-917E-3B9151ECFACC}" type="datetimeFigureOut">
              <a:rPr lang="ja-JP" altLang="en-US" smtClean="0"/>
              <a:pPr/>
              <a:t>2015/8/12</a:t>
            </a:fld>
            <a:endParaRPr lang="ja-JP" altLang="en-US"/>
          </a:p>
        </p:txBody>
      </p:sp>
      <p:sp>
        <p:nvSpPr>
          <p:cNvPr id="5" name="フッター プレースホルダー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Myriad Web Pro" panose="020B0503030403020204" pitchFamily="34" charset="0"/>
              </a:defRPr>
            </a:lvl1pPr>
          </a:lstStyle>
          <a:p>
            <a:endParaRPr lang="ja-JP" altLang="en-US"/>
          </a:p>
        </p:txBody>
      </p:sp>
      <p:sp>
        <p:nvSpPr>
          <p:cNvPr id="6" name="スライド番号プレースホルダー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Myriad Web Pro" panose="020B0503030403020204" pitchFamily="34" charset="0"/>
              </a:defRPr>
            </a:lvl1pPr>
          </a:lstStyle>
          <a:p>
            <a:fld id="{DA4F7328-6C6A-429D-A75A-E6E4D02B6FEF}" type="slidenum">
              <a:rPr lang="ja-JP" altLang="en-US" smtClean="0"/>
              <a:pPr/>
              <a:t>‹#›</a:t>
            </a:fld>
            <a:endParaRPr lang="ja-JP" altLang="en-US"/>
          </a:p>
        </p:txBody>
      </p:sp>
    </p:spTree>
    <p:extLst>
      <p:ext uri="{BB962C8B-B14F-4D97-AF65-F5344CB8AC3E}">
        <p14:creationId xmlns:p14="http://schemas.microsoft.com/office/powerpoint/2010/main" val="36846438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kumimoji="1" sz="4400" b="1" kern="1200">
          <a:solidFill>
            <a:schemeClr val="tx1"/>
          </a:solidFill>
          <a:latin typeface="Myriad Web Pro" panose="020B0503030403020204" pitchFamily="34" charset="0"/>
          <a:ea typeface="+mj-ea"/>
          <a:cs typeface="+mj-cs"/>
        </a:defRPr>
      </a:lvl1pPr>
    </p:titleStyle>
    <p:bodyStyle>
      <a:lvl1pPr marL="363538" indent="-363538" algn="l" defTabSz="914400" rtl="0" eaLnBrk="1" latinLnBrk="0" hangingPunct="1">
        <a:lnSpc>
          <a:spcPct val="90000"/>
        </a:lnSpc>
        <a:spcBef>
          <a:spcPts val="1000"/>
        </a:spcBef>
        <a:buFont typeface="Wingdings" panose="05000000000000000000" pitchFamily="2" charset="2"/>
        <a:buChar char="l"/>
        <a:defRPr kumimoji="1" sz="2800" kern="1200">
          <a:solidFill>
            <a:schemeClr val="tx1"/>
          </a:solidFill>
          <a:latin typeface="Myriad Web Pro" panose="020B0503030403020204" pitchFamily="34" charset="0"/>
          <a:ea typeface="+mn-ea"/>
          <a:cs typeface="+mn-cs"/>
        </a:defRPr>
      </a:lvl1pPr>
      <a:lvl2pPr marL="801688" indent="-344488" algn="l" defTabSz="914400" rtl="0" eaLnBrk="1" latinLnBrk="0" hangingPunct="1">
        <a:lnSpc>
          <a:spcPct val="90000"/>
        </a:lnSpc>
        <a:spcBef>
          <a:spcPts val="500"/>
        </a:spcBef>
        <a:buFont typeface="Wingdings" panose="05000000000000000000" pitchFamily="2" charset="2"/>
        <a:buChar char="Ø"/>
        <a:defRPr kumimoji="1" sz="2400" kern="1200">
          <a:solidFill>
            <a:schemeClr val="tx1"/>
          </a:solidFill>
          <a:latin typeface="Myriad Web Pro" panose="020B0503030403020204" pitchFamily="34" charset="0"/>
          <a:ea typeface="+mn-ea"/>
          <a:cs typeface="+mn-cs"/>
        </a:defRPr>
      </a:lvl2pPr>
      <a:lvl3pPr marL="1252538" indent="-338138" algn="l" defTabSz="914400" rtl="0" eaLnBrk="1" latinLnBrk="0" hangingPunct="1">
        <a:lnSpc>
          <a:spcPct val="90000"/>
        </a:lnSpc>
        <a:spcBef>
          <a:spcPts val="500"/>
        </a:spcBef>
        <a:buFont typeface="Wingdings" panose="05000000000000000000" pitchFamily="2" charset="2"/>
        <a:buChar char="Ø"/>
        <a:defRPr kumimoji="1" sz="2000" kern="1200">
          <a:solidFill>
            <a:schemeClr val="tx1"/>
          </a:solidFill>
          <a:latin typeface="Myriad Web Pro" panose="020B0503030403020204" pitchFamily="34" charset="0"/>
          <a:ea typeface="+mn-ea"/>
          <a:cs typeface="+mn-cs"/>
        </a:defRPr>
      </a:lvl3pPr>
      <a:lvl4pPr marL="1703388" indent="-331788" algn="l" defTabSz="914400" rtl="0" eaLnBrk="1" latinLnBrk="0" hangingPunct="1">
        <a:lnSpc>
          <a:spcPct val="90000"/>
        </a:lnSpc>
        <a:spcBef>
          <a:spcPts val="500"/>
        </a:spcBef>
        <a:buFont typeface="Wingdings" panose="05000000000000000000" pitchFamily="2" charset="2"/>
        <a:buChar char="Ø"/>
        <a:defRPr kumimoji="1" sz="1800" kern="1200">
          <a:solidFill>
            <a:schemeClr val="tx1"/>
          </a:solidFill>
          <a:latin typeface="Myriad Web Pro" panose="020B0503030403020204" pitchFamily="34" charset="0"/>
          <a:ea typeface="+mn-ea"/>
          <a:cs typeface="+mn-cs"/>
        </a:defRPr>
      </a:lvl4pPr>
      <a:lvl5pPr marL="2154238" indent="-325438" algn="l" defTabSz="914400" rtl="0" eaLnBrk="1" latinLnBrk="0" hangingPunct="1">
        <a:lnSpc>
          <a:spcPct val="90000"/>
        </a:lnSpc>
        <a:spcBef>
          <a:spcPts val="500"/>
        </a:spcBef>
        <a:buFont typeface="Wingdings" panose="05000000000000000000" pitchFamily="2" charset="2"/>
        <a:buChar char="Ø"/>
        <a:defRPr kumimoji="1" sz="1800" kern="1200">
          <a:solidFill>
            <a:schemeClr val="tx1"/>
          </a:solidFill>
          <a:latin typeface="Myriad Web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wmv"/><Relationship Id="rId1" Type="http://schemas.openxmlformats.org/officeDocument/2006/relationships/video" Target="NULL" TargetMode="External"/><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wmv"/><Relationship Id="rId1" Type="http://schemas.openxmlformats.org/officeDocument/2006/relationships/video" Target="NULL" TargetMode="Externa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wmv"/><Relationship Id="rId1" Type="http://schemas.openxmlformats.org/officeDocument/2006/relationships/video" Target="NULL" TargetMode="Externa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slideLayout" Target="../slideLayouts/slideLayout2.xml"/><Relationship Id="rId7" Type="http://schemas.openxmlformats.org/officeDocument/2006/relationships/image" Target="../media/image19.png"/><Relationship Id="rId2" Type="http://schemas.microsoft.com/office/2007/relationships/media" Target="../media/media1.wmv"/><Relationship Id="rId1" Type="http://schemas.openxmlformats.org/officeDocument/2006/relationships/video" Target="NULL" TargetMode="External"/><Relationship Id="rId6" Type="http://schemas.openxmlformats.org/officeDocument/2006/relationships/image" Target="../media/image180.png"/><Relationship Id="rId5" Type="http://schemas.openxmlformats.org/officeDocument/2006/relationships/image" Target="../media/image17.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8.png"/><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8" Type="http://schemas.openxmlformats.org/officeDocument/2006/relationships/audio" Target="../media/media6.wav"/><Relationship Id="rId3" Type="http://schemas.microsoft.com/office/2007/relationships/media" Target="../media/media4.wav"/><Relationship Id="rId7" Type="http://schemas.microsoft.com/office/2007/relationships/media" Target="../media/media6.wav"/><Relationship Id="rId12" Type="http://schemas.openxmlformats.org/officeDocument/2006/relationships/image" Target="../media/image33.png"/><Relationship Id="rId2" Type="http://schemas.openxmlformats.org/officeDocument/2006/relationships/audio" Target="../media/media3.wav"/><Relationship Id="rId1" Type="http://schemas.microsoft.com/office/2007/relationships/media" Target="../media/media3.wav"/><Relationship Id="rId6" Type="http://schemas.openxmlformats.org/officeDocument/2006/relationships/audio" Target="../media/media5.wav"/><Relationship Id="rId11" Type="http://schemas.openxmlformats.org/officeDocument/2006/relationships/image" Target="../media/image32.png"/><Relationship Id="rId5" Type="http://schemas.microsoft.com/office/2007/relationships/media" Target="../media/media5.wav"/><Relationship Id="rId10" Type="http://schemas.openxmlformats.org/officeDocument/2006/relationships/notesSlide" Target="../notesSlides/notesSlide18.xml"/><Relationship Id="rId4" Type="http://schemas.openxmlformats.org/officeDocument/2006/relationships/audio" Target="../media/media4.wav"/><Relationship Id="rId9"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4900246" y="2197948"/>
            <a:ext cx="6471138" cy="1928766"/>
          </a:xfrm>
        </p:spPr>
        <p:txBody>
          <a:bodyPr>
            <a:normAutofit fontScale="90000"/>
          </a:bodyPr>
          <a:lstStyle/>
          <a:p>
            <a:r>
              <a:rPr lang="en-US" altLang="ja-JP" dirty="0" smtClean="0">
                <a:latin typeface="Myriad Pro SemiExt" panose="020B0505030403020204" pitchFamily="34" charset="0"/>
              </a:rPr>
              <a:t/>
            </a:r>
            <a:br>
              <a:rPr lang="en-US" altLang="ja-JP" dirty="0" smtClean="0">
                <a:latin typeface="Myriad Pro SemiExt" panose="020B0505030403020204" pitchFamily="34" charset="0"/>
              </a:rPr>
            </a:br>
            <a:r>
              <a:rPr lang="en-US" altLang="ja-JP" dirty="0">
                <a:latin typeface="Myriad Pro SemiExt" panose="020B0505030403020204" pitchFamily="34" charset="0"/>
              </a:rPr>
              <a:t/>
            </a:r>
            <a:br>
              <a:rPr lang="en-US" altLang="ja-JP" dirty="0">
                <a:latin typeface="Myriad Pro SemiExt" panose="020B0505030403020204" pitchFamily="34" charset="0"/>
              </a:rPr>
            </a:br>
            <a:r>
              <a:rPr lang="en-US" altLang="ja-JP" sz="4900" dirty="0" smtClean="0">
                <a:latin typeface="Myriad Pro SemiExt" panose="020B0505030403020204" pitchFamily="34" charset="0"/>
              </a:rPr>
              <a:t> A Locomotion Interface with the Exact Haptics and Kinesthesia</a:t>
            </a:r>
            <a:endParaRPr kumimoji="1" lang="ja-JP" altLang="en-US" sz="4900" dirty="0"/>
          </a:p>
        </p:txBody>
      </p:sp>
      <p:pic>
        <p:nvPicPr>
          <p:cNvPr id="1026" name="Picture 2" descr="スクリーンショット 2015-05-22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4384431" cy="6860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コンテンツ プレースホルダー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2696" y="-357809"/>
            <a:ext cx="5246238" cy="2025322"/>
          </a:xfrm>
          <a:prstGeom prst="rect">
            <a:avLst/>
          </a:prstGeom>
        </p:spPr>
      </p:pic>
      <p:sp>
        <p:nvSpPr>
          <p:cNvPr id="6" name="テキスト ボックス 5"/>
          <p:cNvSpPr txBox="1"/>
          <p:nvPr/>
        </p:nvSpPr>
        <p:spPr>
          <a:xfrm>
            <a:off x="5182472" y="4259589"/>
            <a:ext cx="5906686" cy="2246769"/>
          </a:xfrm>
          <a:prstGeom prst="rect">
            <a:avLst/>
          </a:prstGeom>
          <a:noFill/>
        </p:spPr>
        <p:txBody>
          <a:bodyPr wrap="square" rtlCol="0">
            <a:spAutoFit/>
          </a:bodyPr>
          <a:lstStyle/>
          <a:p>
            <a:pPr algn="ctr"/>
            <a:r>
              <a:rPr kumimoji="1" lang="en-US" altLang="ja-JP" sz="2200" dirty="0" smtClean="0">
                <a:latin typeface="Myriad Pro SemiExt" panose="020B0505030403020204" pitchFamily="34" charset="0"/>
              </a:rPr>
              <a:t>Daiki Sato, </a:t>
            </a:r>
            <a:r>
              <a:rPr lang="en-US" altLang="ja-JP" sz="2200" dirty="0" err="1" smtClean="0">
                <a:latin typeface="Myriad Pro SemiExt" panose="020B0505030403020204" pitchFamily="34" charset="0"/>
              </a:rPr>
              <a:t>Masataka</a:t>
            </a:r>
            <a:r>
              <a:rPr lang="en-US" altLang="ja-JP" sz="2200" dirty="0" smtClean="0">
                <a:latin typeface="Myriad Pro SemiExt" panose="020B0505030403020204" pitchFamily="34" charset="0"/>
              </a:rPr>
              <a:t> </a:t>
            </a:r>
            <a:r>
              <a:rPr lang="en-US" altLang="ja-JP" sz="2200" dirty="0" err="1" smtClean="0">
                <a:latin typeface="Myriad Pro SemiExt" panose="020B0505030403020204" pitchFamily="34" charset="0"/>
              </a:rPr>
              <a:t>Ezoe</a:t>
            </a:r>
            <a:r>
              <a:rPr lang="en-US" altLang="ja-JP" sz="2200" dirty="0" smtClean="0">
                <a:latin typeface="Myriad Pro SemiExt" panose="020B0505030403020204" pitchFamily="34" charset="0"/>
              </a:rPr>
              <a:t>, </a:t>
            </a:r>
          </a:p>
          <a:p>
            <a:pPr algn="ctr"/>
            <a:r>
              <a:rPr kumimoji="1" lang="en-US" altLang="ja-JP" sz="2200" dirty="0" smtClean="0">
                <a:latin typeface="Myriad Pro SemiExt" panose="020B0505030403020204" pitchFamily="34" charset="0"/>
              </a:rPr>
              <a:t>Arisa Shimizu, </a:t>
            </a:r>
            <a:r>
              <a:rPr kumimoji="1" lang="en-US" altLang="ja-JP" sz="2200" dirty="0" err="1" smtClean="0">
                <a:latin typeface="Myriad Pro SemiExt" panose="020B0505030403020204" pitchFamily="34" charset="0"/>
              </a:rPr>
              <a:t>Ayaka</a:t>
            </a:r>
            <a:r>
              <a:rPr kumimoji="1" lang="en-US" altLang="ja-JP" sz="2200" dirty="0" smtClean="0">
                <a:latin typeface="Myriad Pro SemiExt" panose="020B0505030403020204" pitchFamily="34" charset="0"/>
              </a:rPr>
              <a:t> Hino,</a:t>
            </a:r>
          </a:p>
          <a:p>
            <a:pPr algn="ctr"/>
            <a:r>
              <a:rPr lang="en-US" altLang="ja-JP" sz="2200" dirty="0" err="1" smtClean="0">
                <a:latin typeface="Myriad Pro SemiExt" panose="020B0505030403020204" pitchFamily="34" charset="0"/>
              </a:rPr>
              <a:t>Katsuya</a:t>
            </a:r>
            <a:r>
              <a:rPr lang="en-US" altLang="ja-JP" sz="2200" dirty="0" smtClean="0">
                <a:latin typeface="Myriad Pro SemiExt" panose="020B0505030403020204" pitchFamily="34" charset="0"/>
              </a:rPr>
              <a:t> Kikuchi, </a:t>
            </a:r>
            <a:r>
              <a:rPr lang="en-US" altLang="ja-JP" sz="2200" dirty="0" err="1" smtClean="0">
                <a:latin typeface="Myriad Pro SemiExt" panose="020B0505030403020204" pitchFamily="34" charset="0"/>
              </a:rPr>
              <a:t>Yurio</a:t>
            </a:r>
            <a:r>
              <a:rPr lang="en-US" altLang="ja-JP" sz="2200" dirty="0" smtClean="0">
                <a:latin typeface="Myriad Pro SemiExt" panose="020B0505030403020204" pitchFamily="34" charset="0"/>
              </a:rPr>
              <a:t> </a:t>
            </a:r>
            <a:r>
              <a:rPr lang="en-US" altLang="ja-JP" sz="2200" dirty="0" err="1" smtClean="0">
                <a:latin typeface="Myriad Pro SemiExt" panose="020B0505030403020204" pitchFamily="34" charset="0"/>
              </a:rPr>
              <a:t>Hosaka</a:t>
            </a:r>
            <a:r>
              <a:rPr lang="en-US" altLang="ja-JP" sz="2200" dirty="0" smtClean="0">
                <a:latin typeface="Myriad Pro SemiExt" panose="020B0505030403020204" pitchFamily="34" charset="0"/>
              </a:rPr>
              <a:t>, </a:t>
            </a:r>
          </a:p>
          <a:p>
            <a:pPr algn="ctr"/>
            <a:r>
              <a:rPr lang="en-US" altLang="ja-JP" sz="2200" dirty="0" smtClean="0">
                <a:latin typeface="Myriad Pro SemiExt" panose="020B0505030403020204" pitchFamily="34" charset="0"/>
              </a:rPr>
              <a:t>Hironori </a:t>
            </a:r>
            <a:r>
              <a:rPr lang="en-US" altLang="ja-JP" sz="2200" dirty="0" err="1" smtClean="0">
                <a:latin typeface="Myriad Pro SemiExt" panose="020B0505030403020204" pitchFamily="34" charset="0"/>
              </a:rPr>
              <a:t>Mitake</a:t>
            </a:r>
            <a:r>
              <a:rPr lang="en-US" altLang="ja-JP" sz="2200" dirty="0" smtClean="0">
                <a:latin typeface="Myriad Pro SemiExt" panose="020B0505030403020204" pitchFamily="34" charset="0"/>
              </a:rPr>
              <a:t>, </a:t>
            </a:r>
            <a:r>
              <a:rPr lang="en-US" altLang="ja-JP" sz="2200" dirty="0" err="1" smtClean="0">
                <a:latin typeface="Myriad Pro SemiExt" panose="020B0505030403020204" pitchFamily="34" charset="0"/>
              </a:rPr>
              <a:t>Shoichi</a:t>
            </a:r>
            <a:r>
              <a:rPr lang="en-US" altLang="ja-JP" sz="2200" dirty="0" smtClean="0">
                <a:latin typeface="Myriad Pro SemiExt" panose="020B0505030403020204" pitchFamily="34" charset="0"/>
              </a:rPr>
              <a:t> Hasegawa</a:t>
            </a:r>
          </a:p>
          <a:p>
            <a:pPr algn="ctr"/>
            <a:endParaRPr lang="en-US" altLang="ja-JP" sz="2400" dirty="0" smtClean="0">
              <a:latin typeface="Myriad Pro SemiExt" panose="020B0505030403020204" pitchFamily="34" charset="0"/>
            </a:endParaRPr>
          </a:p>
          <a:p>
            <a:pPr algn="ctr"/>
            <a:r>
              <a:rPr kumimoji="1" lang="en-US" altLang="ja-JP" sz="2800" dirty="0" smtClean="0">
                <a:latin typeface="Myriad Pro SemiExt" panose="020B0505030403020204" pitchFamily="34" charset="0"/>
              </a:rPr>
              <a:t>Tokyo Institute of Technology</a:t>
            </a:r>
            <a:endParaRPr kumimoji="1" lang="ja-JP" altLang="en-US" sz="2800" dirty="0"/>
          </a:p>
        </p:txBody>
      </p:sp>
    </p:spTree>
    <p:extLst>
      <p:ext uri="{BB962C8B-B14F-4D97-AF65-F5344CB8AC3E}">
        <p14:creationId xmlns:p14="http://schemas.microsoft.com/office/powerpoint/2010/main" val="1900415870"/>
      </p:ext>
    </p:extLst>
  </p:cSld>
  <p:clrMapOvr>
    <a:masterClrMapping/>
  </p:clrMapOvr>
  <mc:AlternateContent xmlns:mc="http://schemas.openxmlformats.org/markup-compatibility/2006" xmlns:p14="http://schemas.microsoft.com/office/powerpoint/2010/main">
    <mc:Choice Requires="p14">
      <p:transition spd="slow" p14:dur="2000" advTm="2379"/>
    </mc:Choice>
    <mc:Fallback xmlns="">
      <p:transition spd="slow" advTm="237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Introduction</a:t>
            </a:r>
            <a:endParaRPr kumimoji="1" lang="ja-JP" altLang="en-US" dirty="0"/>
          </a:p>
        </p:txBody>
      </p:sp>
      <p:pic>
        <p:nvPicPr>
          <p:cNvPr id="4" name="SIGGRAPH2015-2">
            <a:hlinkClick r:id="" action="ppaction://media"/>
          </p:cNvPr>
          <p:cNvPicPr>
            <a:picLocks noChangeAspect="1"/>
          </p:cNvPicPr>
          <p:nvPr>
            <a:videoFile r:link="rId1"/>
            <p:extLst>
              <p:ext uri="{DAA4B4D4-6D71-4841-9C94-3DE7FCFB9230}">
                <p14:media xmlns:p14="http://schemas.microsoft.com/office/powerpoint/2010/main" r:embed="rId2">
                  <p14:trim st="20000" end="144046"/>
                </p14:media>
              </p:ext>
            </p:extLst>
          </p:nvPr>
        </p:nvPicPr>
        <p:blipFill>
          <a:blip r:embed="rId5"/>
          <a:stretch>
            <a:fillRect/>
          </a:stretch>
        </p:blipFill>
        <p:spPr>
          <a:xfrm>
            <a:off x="0" y="38100"/>
            <a:ext cx="12192000" cy="6858001"/>
          </a:xfrm>
          <a:prstGeom prst="rect">
            <a:avLst/>
          </a:prstGeom>
        </p:spPr>
      </p:pic>
    </p:spTree>
    <p:extLst>
      <p:ext uri="{BB962C8B-B14F-4D97-AF65-F5344CB8AC3E}">
        <p14:creationId xmlns:p14="http://schemas.microsoft.com/office/powerpoint/2010/main" val="809836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mute="1">
                <p:cTn id="12" repeatCount="indefinite" fill="remove" display="0">
                  <p:stCondLst>
                    <p:cond delay="indefinite"/>
                  </p:st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latin typeface="Myriad Web Pro" panose="020B0503030403020204" pitchFamily="34" charset="0"/>
              </a:rPr>
              <a:t>Background</a:t>
            </a:r>
            <a:endParaRPr kumimoji="1" lang="ja-JP" altLang="en-US" dirty="0">
              <a:latin typeface="Myriad Web Pro" panose="020B0503030403020204" pitchFamily="34" charset="0"/>
            </a:endParaRPr>
          </a:p>
        </p:txBody>
      </p:sp>
      <p:sp>
        <p:nvSpPr>
          <p:cNvPr id="3" name="コンテンツ プレースホルダー 2"/>
          <p:cNvSpPr>
            <a:spLocks noGrp="1"/>
          </p:cNvSpPr>
          <p:nvPr>
            <p:ph idx="1"/>
          </p:nvPr>
        </p:nvSpPr>
        <p:spPr/>
        <p:txBody>
          <a:bodyPr/>
          <a:lstStyle/>
          <a:p>
            <a:r>
              <a:rPr lang="en-US" altLang="ja-JP" dirty="0" smtClean="0"/>
              <a:t>VR Technology for Family Use</a:t>
            </a:r>
          </a:p>
          <a:p>
            <a:pPr lvl="1"/>
            <a:r>
              <a:rPr kumimoji="1" lang="en-US" altLang="ja-JP" dirty="0" smtClean="0"/>
              <a:t>HMD</a:t>
            </a:r>
          </a:p>
          <a:p>
            <a:pPr lvl="1"/>
            <a:r>
              <a:rPr lang="en-US" altLang="ja-JP" dirty="0" smtClean="0"/>
              <a:t>High Resolution CG</a:t>
            </a:r>
          </a:p>
          <a:p>
            <a:pPr lvl="1"/>
            <a:r>
              <a:rPr kumimoji="1" lang="en-US" altLang="ja-JP" dirty="0" smtClean="0"/>
              <a:t>Large VR World Data</a:t>
            </a:r>
          </a:p>
          <a:p>
            <a:pPr lvl="3"/>
            <a:endParaRPr kumimoji="1" lang="en-US" altLang="ja-JP" dirty="0" smtClean="0"/>
          </a:p>
          <a:p>
            <a:pPr>
              <a:buFont typeface="Noto Sans Japanese Light" panose="020B0300000000000000" pitchFamily="34" charset="-128"/>
              <a:buChar char="➡"/>
            </a:pPr>
            <a:r>
              <a:rPr lang="en-US" altLang="ja-JP" b="1" dirty="0" smtClean="0">
                <a:latin typeface="Myriad Web Pro" panose="020B0503030403020204" pitchFamily="34" charset="0"/>
              </a:rPr>
              <a:t>What about House Sized Locomotion Devices?</a:t>
            </a:r>
            <a:endParaRPr kumimoji="1" lang="ja-JP" altLang="en-US" b="1" dirty="0">
              <a:latin typeface="Myriad Web Pro" panose="020B0503030403020204" pitchFamily="34" charset="0"/>
            </a:endParaRPr>
          </a:p>
        </p:txBody>
      </p:sp>
      <p:pic>
        <p:nvPicPr>
          <p:cNvPr id="4" name="図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00175" y="1812560"/>
            <a:ext cx="2281543" cy="1634414"/>
          </a:xfrm>
          <a:prstGeom prst="rect">
            <a:avLst/>
          </a:prstGeom>
        </p:spPr>
      </p:pic>
      <p:pic>
        <p:nvPicPr>
          <p:cNvPr id="5" name="図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35966" y="1812560"/>
            <a:ext cx="2295734" cy="1477879"/>
          </a:xfrm>
          <a:prstGeom prst="rect">
            <a:avLst/>
          </a:prstGeom>
        </p:spPr>
      </p:pic>
      <p:pic>
        <p:nvPicPr>
          <p:cNvPr id="6" name="図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89363" y="4392347"/>
            <a:ext cx="2502613" cy="1876961"/>
          </a:xfrm>
          <a:prstGeom prst="rect">
            <a:avLst/>
          </a:prstGeom>
        </p:spPr>
      </p:pic>
      <p:sp>
        <p:nvSpPr>
          <p:cNvPr id="7" name="テキスト ボックス 6"/>
          <p:cNvSpPr txBox="1"/>
          <p:nvPr/>
        </p:nvSpPr>
        <p:spPr>
          <a:xfrm>
            <a:off x="3789362" y="6276181"/>
            <a:ext cx="2502613" cy="338554"/>
          </a:xfrm>
          <a:prstGeom prst="rect">
            <a:avLst/>
          </a:prstGeom>
          <a:noFill/>
        </p:spPr>
        <p:txBody>
          <a:bodyPr wrap="square" rtlCol="0">
            <a:spAutoFit/>
          </a:bodyPr>
          <a:lstStyle/>
          <a:p>
            <a:pPr algn="ctr"/>
            <a:r>
              <a:rPr lang="en-US" altLang="ja-JP" sz="1600" dirty="0" smtClean="0">
                <a:latin typeface="Myriad Pro" panose="020B0503030403020204" pitchFamily="34" charset="0"/>
                <a:ea typeface="ヒラギノ角ゴ Pro W6"/>
              </a:rPr>
              <a:t>“Omni”  </a:t>
            </a:r>
            <a:r>
              <a:rPr lang="en-US" altLang="ja-JP" sz="1600" dirty="0" err="1" smtClean="0">
                <a:latin typeface="Myriad Pro" panose="020B0503030403020204" pitchFamily="34" charset="0"/>
                <a:ea typeface="ヒラギノ角ゴ Pro W6"/>
              </a:rPr>
              <a:t>Virtuix</a:t>
            </a:r>
            <a:endParaRPr kumimoji="1" lang="ja-JP" altLang="en-US" sz="1600" dirty="0">
              <a:latin typeface="Myriad Pro" panose="020B0503030403020204" pitchFamily="34" charset="0"/>
              <a:ea typeface="ヒラギノ角ゴ Pro W6"/>
            </a:endParaRPr>
          </a:p>
        </p:txBody>
      </p:sp>
      <p:sp>
        <p:nvSpPr>
          <p:cNvPr id="8" name="テキスト ボックス 7"/>
          <p:cNvSpPr txBox="1"/>
          <p:nvPr/>
        </p:nvSpPr>
        <p:spPr>
          <a:xfrm>
            <a:off x="6030040" y="3286786"/>
            <a:ext cx="2555123" cy="338554"/>
          </a:xfrm>
          <a:prstGeom prst="rect">
            <a:avLst/>
          </a:prstGeom>
          <a:noFill/>
        </p:spPr>
        <p:txBody>
          <a:bodyPr wrap="none" rtlCol="0">
            <a:spAutoFit/>
          </a:bodyPr>
          <a:lstStyle/>
          <a:p>
            <a:r>
              <a:rPr lang="en-US" altLang="ja-JP" sz="1600" dirty="0" smtClean="0">
                <a:latin typeface="Myriad Pro" panose="020B0503030403020204" pitchFamily="34" charset="0"/>
              </a:rPr>
              <a:t>“Oculus Rift”  Oculus </a:t>
            </a:r>
            <a:r>
              <a:rPr lang="en-US" altLang="ja-JP" sz="1600" dirty="0">
                <a:latin typeface="Myriad Pro" panose="020B0503030403020204" pitchFamily="34" charset="0"/>
              </a:rPr>
              <a:t>VR, Inc.</a:t>
            </a:r>
            <a:endParaRPr kumimoji="1" lang="ja-JP" altLang="en-US" sz="1600" dirty="0">
              <a:latin typeface="Myriad Pro" panose="020B0503030403020204" pitchFamily="34" charset="0"/>
              <a:ea typeface="ヒラギノ角ゴ Pro W6"/>
            </a:endParaRPr>
          </a:p>
        </p:txBody>
      </p:sp>
      <p:sp>
        <p:nvSpPr>
          <p:cNvPr id="9" name="テキスト ボックス 8"/>
          <p:cNvSpPr txBox="1"/>
          <p:nvPr/>
        </p:nvSpPr>
        <p:spPr>
          <a:xfrm>
            <a:off x="8702044" y="3285546"/>
            <a:ext cx="2763578" cy="338554"/>
          </a:xfrm>
          <a:prstGeom prst="rect">
            <a:avLst/>
          </a:prstGeom>
          <a:noFill/>
        </p:spPr>
        <p:txBody>
          <a:bodyPr wrap="none" rtlCol="0">
            <a:spAutoFit/>
          </a:bodyPr>
          <a:lstStyle/>
          <a:p>
            <a:pPr algn="ctr"/>
            <a:r>
              <a:rPr lang="en-US" altLang="ja-JP" sz="1600" dirty="0" smtClean="0">
                <a:latin typeface="Myriad Pro" panose="020B0503030403020204" pitchFamily="34" charset="0"/>
                <a:ea typeface="ヒラギノ角ゴ Pro W6"/>
              </a:rPr>
              <a:t>“Japanese Otaku City”</a:t>
            </a:r>
            <a:r>
              <a:rPr lang="en-US" altLang="ja-JP" sz="1600" dirty="0">
                <a:latin typeface="Myriad Pro" panose="020B0503030403020204" pitchFamily="34" charset="0"/>
                <a:ea typeface="ヒラギノ角ゴ Pro W6"/>
              </a:rPr>
              <a:t> </a:t>
            </a:r>
            <a:r>
              <a:rPr lang="en-US" altLang="ja-JP" sz="1600" dirty="0" smtClean="0">
                <a:latin typeface="Myriad Pro" panose="020B0503030403020204" pitchFamily="34" charset="0"/>
                <a:ea typeface="ヒラギノ角ゴ Pro W6"/>
              </a:rPr>
              <a:t> ZENRIN</a:t>
            </a:r>
            <a:endParaRPr kumimoji="1" lang="ja-JP" altLang="en-US" sz="1600" dirty="0">
              <a:latin typeface="Myriad Pro" panose="020B0503030403020204" pitchFamily="34" charset="0"/>
              <a:ea typeface="ヒラギノ角ゴ Pro W6"/>
            </a:endParaRPr>
          </a:p>
        </p:txBody>
      </p:sp>
      <p:pic>
        <p:nvPicPr>
          <p:cNvPr id="10" name="図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48192" y="4392347"/>
            <a:ext cx="1609418" cy="1883834"/>
          </a:xfrm>
          <a:prstGeom prst="rect">
            <a:avLst/>
          </a:prstGeom>
        </p:spPr>
      </p:pic>
      <p:sp>
        <p:nvSpPr>
          <p:cNvPr id="11" name="テキスト ボックス 10"/>
          <p:cNvSpPr txBox="1"/>
          <p:nvPr/>
        </p:nvSpPr>
        <p:spPr>
          <a:xfrm>
            <a:off x="6622724" y="6276181"/>
            <a:ext cx="2079320" cy="338554"/>
          </a:xfrm>
          <a:prstGeom prst="rect">
            <a:avLst/>
          </a:prstGeom>
          <a:noFill/>
        </p:spPr>
        <p:txBody>
          <a:bodyPr wrap="square" rtlCol="0">
            <a:spAutoFit/>
          </a:bodyPr>
          <a:lstStyle/>
          <a:p>
            <a:r>
              <a:rPr lang="en-US" altLang="ja-JP" sz="1600" dirty="0" smtClean="0">
                <a:latin typeface="Myriad Pro" panose="020B0503030403020204" pitchFamily="34" charset="0"/>
                <a:ea typeface="ヒラギノ角ゴ Pro W6"/>
              </a:rPr>
              <a:t>“</a:t>
            </a:r>
            <a:r>
              <a:rPr lang="en-US" altLang="ja-JP" sz="1600" dirty="0" err="1" smtClean="0">
                <a:latin typeface="Myriad Pro" panose="020B0503030403020204" pitchFamily="34" charset="0"/>
              </a:rPr>
              <a:t>Virtualizer</a:t>
            </a:r>
            <a:r>
              <a:rPr lang="en-US" altLang="ja-JP" sz="1600" dirty="0" smtClean="0">
                <a:latin typeface="Myriad Pro" panose="020B0503030403020204" pitchFamily="34" charset="0"/>
                <a:ea typeface="ヒラギノ角ゴ Pro W6"/>
              </a:rPr>
              <a:t>” </a:t>
            </a:r>
            <a:r>
              <a:rPr lang="en-US" altLang="ja-JP" sz="1600" dirty="0">
                <a:latin typeface="Myriad Pro" panose="020B0503030403020204" pitchFamily="34" charset="0"/>
                <a:ea typeface="ヒラギノ角ゴ Pro W6"/>
              </a:rPr>
              <a:t>CYBERITH</a:t>
            </a:r>
          </a:p>
        </p:txBody>
      </p:sp>
      <p:sp>
        <p:nvSpPr>
          <p:cNvPr id="12" name="正方形/長方形 11"/>
          <p:cNvSpPr/>
          <p:nvPr/>
        </p:nvSpPr>
        <p:spPr>
          <a:xfrm>
            <a:off x="8935966" y="5824603"/>
            <a:ext cx="2725766" cy="889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9294299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Locomotive Perception Mechanism</a:t>
            </a:r>
            <a:endParaRPr kumimoji="1" lang="ja-JP" altLang="en-US" dirty="0"/>
          </a:p>
        </p:txBody>
      </p:sp>
      <p:sp>
        <p:nvSpPr>
          <p:cNvPr id="3" name="コンテンツ プレースホルダー 2"/>
          <p:cNvSpPr>
            <a:spLocks noGrp="1"/>
          </p:cNvSpPr>
          <p:nvPr>
            <p:ph idx="1"/>
          </p:nvPr>
        </p:nvSpPr>
        <p:spPr/>
        <p:txBody>
          <a:bodyPr/>
          <a:lstStyle/>
          <a:p>
            <a:r>
              <a:rPr kumimoji="1" lang="en-US" altLang="ja-JP" b="1" dirty="0" err="1" smtClean="0"/>
              <a:t>Vection</a:t>
            </a:r>
            <a:endParaRPr kumimoji="1" lang="en-US" altLang="ja-JP" b="1" dirty="0" smtClean="0"/>
          </a:p>
          <a:p>
            <a:pPr lvl="1"/>
            <a:r>
              <a:rPr lang="en-US" altLang="ja-JP" dirty="0" smtClean="0"/>
              <a:t>Movement of Peripheral Vision</a:t>
            </a:r>
          </a:p>
          <a:p>
            <a:pPr lvl="1"/>
            <a:endParaRPr lang="en-US" altLang="ja-JP" dirty="0" smtClean="0"/>
          </a:p>
          <a:p>
            <a:r>
              <a:rPr kumimoji="1" lang="en-US" altLang="ja-JP" b="1" dirty="0" smtClean="0"/>
              <a:t>Vestibular Sensation</a:t>
            </a:r>
          </a:p>
          <a:p>
            <a:pPr lvl="1"/>
            <a:r>
              <a:rPr lang="en-US" altLang="ja-JP" dirty="0" smtClean="0"/>
              <a:t>Linear / Angular Acceleration</a:t>
            </a:r>
          </a:p>
          <a:p>
            <a:pPr lvl="1"/>
            <a:endParaRPr kumimoji="1" lang="en-US" altLang="ja-JP" dirty="0" smtClean="0"/>
          </a:p>
          <a:p>
            <a:r>
              <a:rPr kumimoji="1" lang="en-US" altLang="ja-JP" b="1" dirty="0" smtClean="0"/>
              <a:t>Somatic Sensation</a:t>
            </a:r>
          </a:p>
          <a:p>
            <a:pPr lvl="1"/>
            <a:r>
              <a:rPr lang="en-US" altLang="ja-JP" dirty="0" smtClean="0"/>
              <a:t>Kinesthesia (from Joints, Muscles, Tendons)</a:t>
            </a:r>
          </a:p>
          <a:p>
            <a:pPr lvl="1"/>
            <a:r>
              <a:rPr kumimoji="1" lang="en-US" altLang="ja-JP" dirty="0" smtClean="0"/>
              <a:t>Tactile Sensation</a:t>
            </a:r>
          </a:p>
          <a:p>
            <a:pPr lvl="1"/>
            <a:endParaRPr kumimoji="1" lang="ja-JP" altLang="en-US" dirty="0"/>
          </a:p>
        </p:txBody>
      </p:sp>
      <p:pic>
        <p:nvPicPr>
          <p:cNvPr id="4" name="図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0" y="2860789"/>
            <a:ext cx="2258907" cy="1260046"/>
          </a:xfrm>
          <a:prstGeom prst="rect">
            <a:avLst/>
          </a:prstGeom>
        </p:spPr>
      </p:pic>
    </p:spTree>
    <p:extLst>
      <p:ext uri="{BB962C8B-B14F-4D97-AF65-F5344CB8AC3E}">
        <p14:creationId xmlns:p14="http://schemas.microsoft.com/office/powerpoint/2010/main" val="25417067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Conventional Locomotion Interfaces</a:t>
            </a:r>
            <a:endParaRPr kumimoji="1" lang="ja-JP" altLang="en-US" dirty="0"/>
          </a:p>
        </p:txBody>
      </p:sp>
      <p:sp>
        <p:nvSpPr>
          <p:cNvPr id="3" name="コンテンツ プレースホルダー 2"/>
          <p:cNvSpPr>
            <a:spLocks noGrp="1"/>
          </p:cNvSpPr>
          <p:nvPr>
            <p:ph idx="1"/>
          </p:nvPr>
        </p:nvSpPr>
        <p:spPr/>
        <p:txBody>
          <a:bodyPr/>
          <a:lstStyle/>
          <a:p>
            <a:endParaRPr kumimoji="1" lang="ja-JP" altLang="en-US"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92841" y="1598106"/>
            <a:ext cx="1937570" cy="2025488"/>
          </a:xfrm>
          <a:prstGeom prst="rect">
            <a:avLst/>
          </a:prstGeom>
          <a:noFill/>
          <a:ln w="9525">
            <a:solidFill>
              <a:srgbClr val="002060"/>
            </a:solidFill>
            <a:miter lim="800000"/>
            <a:headEnd/>
            <a:tailEnd/>
          </a:ln>
          <a:effectLst>
            <a:glow rad="228600">
              <a:srgbClr val="FF0000">
                <a:alpha val="40000"/>
              </a:srgbClr>
            </a:glow>
          </a:effectLst>
          <a:extLst>
            <a:ext uri="{909E8E84-426E-40DD-AFC4-6F175D3DCCD1}">
              <a14:hiddenFill xmlns:a14="http://schemas.microsoft.com/office/drawing/2010/main">
                <a:solidFill>
                  <a:schemeClr val="accent1"/>
                </a:solidFill>
              </a14:hiddenFill>
            </a:ext>
          </a:extLst>
        </p:spPr>
      </p:pic>
      <p:pic>
        <p:nvPicPr>
          <p:cNvPr id="5"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574" r="7741"/>
          <a:stretch/>
        </p:blipFill>
        <p:spPr bwMode="auto">
          <a:xfrm>
            <a:off x="3805196" y="1598105"/>
            <a:ext cx="2483531" cy="19974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14905" y="1598105"/>
            <a:ext cx="1980226" cy="19974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テキスト ボックス 12"/>
          <p:cNvSpPr txBox="1"/>
          <p:nvPr/>
        </p:nvSpPr>
        <p:spPr>
          <a:xfrm>
            <a:off x="447498" y="5842824"/>
            <a:ext cx="792449" cy="523220"/>
          </a:xfrm>
          <a:prstGeom prst="rect">
            <a:avLst/>
          </a:prstGeom>
          <a:noFill/>
        </p:spPr>
        <p:txBody>
          <a:bodyPr wrap="square" rtlCol="0">
            <a:spAutoFit/>
          </a:bodyPr>
          <a:lstStyle/>
          <a:p>
            <a:pPr algn="ctr"/>
            <a:r>
              <a:rPr lang="en-US" altLang="ja-JP" sz="2800" dirty="0" smtClean="0"/>
              <a:t>size</a:t>
            </a:r>
            <a:endParaRPr kumimoji="1" lang="ja-JP" altLang="en-US" sz="2800" dirty="0"/>
          </a:p>
        </p:txBody>
      </p:sp>
      <p:pic>
        <p:nvPicPr>
          <p:cNvPr id="16" name="図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9099" y="4256712"/>
            <a:ext cx="525053" cy="535767"/>
          </a:xfrm>
          <a:prstGeom prst="rect">
            <a:avLst/>
          </a:prstGeom>
        </p:spPr>
      </p:pic>
      <p:pic>
        <p:nvPicPr>
          <p:cNvPr id="22" name="図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434722" y="5842824"/>
            <a:ext cx="611189" cy="537847"/>
          </a:xfrm>
          <a:prstGeom prst="rect">
            <a:avLst/>
          </a:prstGeom>
        </p:spPr>
      </p:pic>
      <p:sp>
        <p:nvSpPr>
          <p:cNvPr id="28" name="正方形/長方形 27"/>
          <p:cNvSpPr/>
          <p:nvPr/>
        </p:nvSpPr>
        <p:spPr>
          <a:xfrm>
            <a:off x="36362" y="4109095"/>
            <a:ext cx="1511139" cy="830997"/>
          </a:xfrm>
          <a:prstGeom prst="rect">
            <a:avLst/>
          </a:prstGeom>
        </p:spPr>
        <p:txBody>
          <a:bodyPr wrap="square">
            <a:spAutoFit/>
          </a:bodyPr>
          <a:lstStyle/>
          <a:p>
            <a:pPr algn="ctr"/>
            <a:r>
              <a:rPr lang="en-US" altLang="ja-JP" sz="2400" dirty="0">
                <a:latin typeface="Myriad Web Pro" panose="020B0503030403020204" pitchFamily="34" charset="0"/>
              </a:rPr>
              <a:t>Vestibular</a:t>
            </a:r>
            <a:r>
              <a:rPr lang="en-US" altLang="ja-JP" sz="2400" b="1" dirty="0">
                <a:latin typeface="Myriad Web Pro" panose="020B0503030403020204" pitchFamily="34" charset="0"/>
              </a:rPr>
              <a:t> </a:t>
            </a:r>
            <a:r>
              <a:rPr lang="en-US" altLang="ja-JP" sz="2400" dirty="0">
                <a:latin typeface="Myriad Web Pro" panose="020B0503030403020204" pitchFamily="34" charset="0"/>
              </a:rPr>
              <a:t>Sensation</a:t>
            </a:r>
          </a:p>
        </p:txBody>
      </p:sp>
      <p:sp>
        <p:nvSpPr>
          <p:cNvPr id="29" name="正方形/長方形 28"/>
          <p:cNvSpPr/>
          <p:nvPr/>
        </p:nvSpPr>
        <p:spPr>
          <a:xfrm>
            <a:off x="81808" y="5000583"/>
            <a:ext cx="1512783" cy="830997"/>
          </a:xfrm>
          <a:prstGeom prst="rect">
            <a:avLst/>
          </a:prstGeom>
        </p:spPr>
        <p:txBody>
          <a:bodyPr wrap="square">
            <a:spAutoFit/>
          </a:bodyPr>
          <a:lstStyle/>
          <a:p>
            <a:pPr algn="ctr"/>
            <a:r>
              <a:rPr lang="en-US" altLang="ja-JP" sz="2400" dirty="0" smtClean="0">
                <a:latin typeface="Myriad Web Pro" panose="020B0503030403020204" pitchFamily="34" charset="0"/>
              </a:rPr>
              <a:t>Somatic</a:t>
            </a:r>
            <a:r>
              <a:rPr lang="en-US" altLang="ja-JP" sz="2400" b="1" dirty="0" smtClean="0">
                <a:latin typeface="Myriad Web Pro" panose="020B0503030403020204" pitchFamily="34" charset="0"/>
              </a:rPr>
              <a:t> </a:t>
            </a:r>
            <a:r>
              <a:rPr lang="en-US" altLang="ja-JP" sz="2400" dirty="0">
                <a:latin typeface="Myriad Web Pro" panose="020B0503030403020204" pitchFamily="34" charset="0"/>
              </a:rPr>
              <a:t>Sensation</a:t>
            </a:r>
          </a:p>
        </p:txBody>
      </p:sp>
      <p:pic>
        <p:nvPicPr>
          <p:cNvPr id="38" name="図 3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48662" y="5845865"/>
            <a:ext cx="631417" cy="539673"/>
          </a:xfrm>
          <a:prstGeom prst="rect">
            <a:avLst/>
          </a:prstGeom>
        </p:spPr>
      </p:pic>
      <p:sp>
        <p:nvSpPr>
          <p:cNvPr id="39" name="テキスト ボックス 38"/>
          <p:cNvSpPr txBox="1"/>
          <p:nvPr/>
        </p:nvSpPr>
        <p:spPr>
          <a:xfrm>
            <a:off x="1271002" y="3595512"/>
            <a:ext cx="2250035" cy="584775"/>
          </a:xfrm>
          <a:prstGeom prst="rect">
            <a:avLst/>
          </a:prstGeom>
          <a:noFill/>
        </p:spPr>
        <p:txBody>
          <a:bodyPr wrap="square" rtlCol="0">
            <a:spAutoFit/>
          </a:bodyPr>
          <a:lstStyle/>
          <a:p>
            <a:r>
              <a:rPr lang="en-US" altLang="ja-JP" sz="1100" dirty="0" smtClean="0">
                <a:latin typeface="Myriad Pro" pitchFamily="34" charset="0"/>
              </a:rPr>
              <a:t>“</a:t>
            </a:r>
            <a:r>
              <a:rPr lang="en-US" altLang="ja-JP" sz="1100" dirty="0" err="1" smtClean="0">
                <a:latin typeface="Myriad Pro" pitchFamily="34" charset="0"/>
              </a:rPr>
              <a:t>Cyberith</a:t>
            </a:r>
            <a:r>
              <a:rPr lang="en-US" altLang="ja-JP" sz="1100" dirty="0" smtClean="0">
                <a:latin typeface="Myriad Pro" pitchFamily="34" charset="0"/>
              </a:rPr>
              <a:t> </a:t>
            </a:r>
            <a:r>
              <a:rPr lang="en-US" altLang="ja-JP" sz="1100" dirty="0" err="1" smtClean="0">
                <a:latin typeface="Myriad Pro" pitchFamily="34" charset="0"/>
              </a:rPr>
              <a:t>virtualizer</a:t>
            </a:r>
            <a:r>
              <a:rPr lang="en-US" altLang="ja-JP" sz="1100" dirty="0" smtClean="0">
                <a:latin typeface="Myriad Pro" pitchFamily="34" charset="0"/>
              </a:rPr>
              <a:t>: a </a:t>
            </a:r>
            <a:r>
              <a:rPr lang="en-US" altLang="ja-JP" sz="1100" dirty="0">
                <a:latin typeface="Myriad Pro" pitchFamily="34" charset="0"/>
              </a:rPr>
              <a:t>locomotion device for virtual </a:t>
            </a:r>
            <a:r>
              <a:rPr lang="en-US" altLang="ja-JP" sz="1100" dirty="0" smtClean="0">
                <a:latin typeface="Myriad Pro" pitchFamily="34" charset="0"/>
              </a:rPr>
              <a:t>reality” </a:t>
            </a:r>
            <a:r>
              <a:rPr lang="en-US" altLang="ja-JP" sz="1000" dirty="0" err="1" smtClean="0">
                <a:latin typeface="Myriad Pro" pitchFamily="34" charset="0"/>
              </a:rPr>
              <a:t>T.Cakmak</a:t>
            </a:r>
            <a:r>
              <a:rPr lang="en-US" altLang="ja-JP" sz="1000" dirty="0" smtClean="0">
                <a:latin typeface="Myriad Pro" pitchFamily="34" charset="0"/>
              </a:rPr>
              <a:t> and </a:t>
            </a:r>
            <a:r>
              <a:rPr lang="en-US" altLang="ja-JP" sz="1000" dirty="0" err="1" smtClean="0">
                <a:latin typeface="Myriad Pro" pitchFamily="34" charset="0"/>
              </a:rPr>
              <a:t>H.Hager</a:t>
            </a:r>
            <a:r>
              <a:rPr lang="en-US" altLang="ja-JP" sz="1000" dirty="0" smtClean="0">
                <a:latin typeface="Myriad Pro" pitchFamily="34" charset="0"/>
              </a:rPr>
              <a:t>  SIGGRAPH 2014</a:t>
            </a:r>
            <a:endParaRPr kumimoji="1" lang="ja-JP" altLang="en-US" sz="1000" dirty="0">
              <a:latin typeface="Myriad Pro" pitchFamily="34" charset="0"/>
            </a:endParaRPr>
          </a:p>
        </p:txBody>
      </p:sp>
      <p:sp>
        <p:nvSpPr>
          <p:cNvPr id="40" name="テキスト ボックス 39"/>
          <p:cNvSpPr txBox="1"/>
          <p:nvPr/>
        </p:nvSpPr>
        <p:spPr>
          <a:xfrm>
            <a:off x="3953839" y="3623594"/>
            <a:ext cx="2372554" cy="600164"/>
          </a:xfrm>
          <a:prstGeom prst="rect">
            <a:avLst/>
          </a:prstGeom>
          <a:noFill/>
        </p:spPr>
        <p:txBody>
          <a:bodyPr wrap="square" rtlCol="0">
            <a:spAutoFit/>
          </a:bodyPr>
          <a:lstStyle/>
          <a:p>
            <a:r>
              <a:rPr lang="en-US" altLang="ja-JP" sz="1100" dirty="0" smtClean="0">
                <a:latin typeface="Myriad Pro" pitchFamily="34" charset="0"/>
              </a:rPr>
              <a:t>“Control </a:t>
            </a:r>
            <a:r>
              <a:rPr lang="en-US" altLang="ja-JP" sz="1100" dirty="0">
                <a:latin typeface="Myriad Pro" pitchFamily="34" charset="0"/>
              </a:rPr>
              <a:t>design and experimental </a:t>
            </a:r>
            <a:r>
              <a:rPr lang="en-US" altLang="ja-JP" sz="1100" dirty="0" smtClean="0">
                <a:latin typeface="Myriad Pro" pitchFamily="34" charset="0"/>
              </a:rPr>
              <a:t>evaluation of the 2D </a:t>
            </a:r>
            <a:r>
              <a:rPr lang="en-US" altLang="ja-JP" sz="1100" dirty="0" err="1">
                <a:latin typeface="Myriad Pro" pitchFamily="34" charset="0"/>
              </a:rPr>
              <a:t>CyberWalk</a:t>
            </a:r>
            <a:r>
              <a:rPr lang="en-US" altLang="ja-JP" sz="1100" dirty="0">
                <a:latin typeface="Myriad Pro" pitchFamily="34" charset="0"/>
              </a:rPr>
              <a:t> </a:t>
            </a:r>
            <a:r>
              <a:rPr lang="en-US" altLang="ja-JP" sz="1100" dirty="0" smtClean="0">
                <a:latin typeface="Myriad Pro" pitchFamily="34" charset="0"/>
              </a:rPr>
              <a:t>platform” </a:t>
            </a:r>
            <a:r>
              <a:rPr lang="en-US" altLang="ja-JP" sz="1000" dirty="0" smtClean="0">
                <a:latin typeface="Myriad Pro" pitchFamily="34" charset="0"/>
              </a:rPr>
              <a:t>De </a:t>
            </a:r>
            <a:r>
              <a:rPr lang="en-US" altLang="ja-JP" sz="1000" dirty="0">
                <a:latin typeface="Myriad Pro" pitchFamily="34" charset="0"/>
              </a:rPr>
              <a:t>Luca, </a:t>
            </a:r>
            <a:r>
              <a:rPr lang="en-US" altLang="ja-JP" sz="1000" dirty="0" smtClean="0">
                <a:latin typeface="Myriad Pro" pitchFamily="34" charset="0"/>
              </a:rPr>
              <a:t>A.  et al.,   IROS 2009</a:t>
            </a:r>
            <a:endParaRPr kumimoji="1" lang="ja-JP" altLang="en-US" sz="1000" dirty="0">
              <a:latin typeface="Myriad Pro" pitchFamily="34" charset="0"/>
            </a:endParaRPr>
          </a:p>
        </p:txBody>
      </p:sp>
      <p:sp>
        <p:nvSpPr>
          <p:cNvPr id="41" name="テキスト ボックス 40"/>
          <p:cNvSpPr txBox="1"/>
          <p:nvPr/>
        </p:nvSpPr>
        <p:spPr>
          <a:xfrm>
            <a:off x="6759302" y="3623594"/>
            <a:ext cx="2215774" cy="584775"/>
          </a:xfrm>
          <a:prstGeom prst="rect">
            <a:avLst/>
          </a:prstGeom>
          <a:noFill/>
        </p:spPr>
        <p:txBody>
          <a:bodyPr wrap="square" rtlCol="0">
            <a:spAutoFit/>
          </a:bodyPr>
          <a:lstStyle/>
          <a:p>
            <a:r>
              <a:rPr lang="en-US" altLang="ja-JP" sz="1100" dirty="0" smtClean="0">
                <a:latin typeface="Myriad Pro" pitchFamily="34" charset="0"/>
              </a:rPr>
              <a:t>“Inertial Force Feedback for a Locomotion Interface” </a:t>
            </a:r>
            <a:r>
              <a:rPr lang="en-US" altLang="ja-JP" sz="1000" dirty="0" err="1" smtClean="0">
                <a:latin typeface="Myriad Pro" pitchFamily="34" charset="0"/>
              </a:rPr>
              <a:t>R.R.Christensen</a:t>
            </a:r>
            <a:r>
              <a:rPr lang="en-US" altLang="ja-JP" sz="1000" dirty="0" smtClean="0">
                <a:latin typeface="Myriad Pro" pitchFamily="34" charset="0"/>
              </a:rPr>
              <a:t> et al. , Presence, 2000</a:t>
            </a:r>
            <a:endParaRPr kumimoji="1" lang="ja-JP" altLang="en-US" sz="1000" dirty="0">
              <a:latin typeface="Myriad Pro" pitchFamily="34" charset="0"/>
            </a:endParaRPr>
          </a:p>
        </p:txBody>
      </p:sp>
      <p:pic>
        <p:nvPicPr>
          <p:cNvPr id="42" name="図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68330" y="5847817"/>
            <a:ext cx="525053" cy="535767"/>
          </a:xfrm>
          <a:prstGeom prst="rect">
            <a:avLst/>
          </a:prstGeom>
        </p:spPr>
      </p:pic>
      <p:pic>
        <p:nvPicPr>
          <p:cNvPr id="43" name="図 4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68330" y="5059551"/>
            <a:ext cx="631417" cy="539673"/>
          </a:xfrm>
          <a:prstGeom prst="rect">
            <a:avLst/>
          </a:prstGeom>
        </p:spPr>
      </p:pic>
      <p:pic>
        <p:nvPicPr>
          <p:cNvPr id="44" name="図 4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15147" y="4254758"/>
            <a:ext cx="631417" cy="539673"/>
          </a:xfrm>
          <a:prstGeom prst="rect">
            <a:avLst/>
          </a:prstGeom>
        </p:spPr>
      </p:pic>
      <p:pic>
        <p:nvPicPr>
          <p:cNvPr id="45" name="図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42491" y="4256712"/>
            <a:ext cx="525053" cy="535767"/>
          </a:xfrm>
          <a:prstGeom prst="rect">
            <a:avLst/>
          </a:prstGeom>
        </p:spPr>
      </p:pic>
      <p:pic>
        <p:nvPicPr>
          <p:cNvPr id="46" name="図 4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9308" y="5059551"/>
            <a:ext cx="631417" cy="539673"/>
          </a:xfrm>
          <a:prstGeom prst="rect">
            <a:avLst/>
          </a:prstGeom>
        </p:spPr>
      </p:pic>
      <p:pic>
        <p:nvPicPr>
          <p:cNvPr id="51" name="図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9099" y="5068219"/>
            <a:ext cx="525053" cy="535767"/>
          </a:xfrm>
          <a:prstGeom prst="rect">
            <a:avLst/>
          </a:prstGeom>
        </p:spPr>
      </p:pic>
    </p:spTree>
    <p:extLst>
      <p:ext uri="{BB962C8B-B14F-4D97-AF65-F5344CB8AC3E}">
        <p14:creationId xmlns:p14="http://schemas.microsoft.com/office/powerpoint/2010/main" val="27956058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Conventional Locomotion Interfaces</a:t>
            </a:r>
            <a:endParaRPr kumimoji="1" lang="ja-JP" altLang="en-US" dirty="0"/>
          </a:p>
        </p:txBody>
      </p:sp>
      <p:sp>
        <p:nvSpPr>
          <p:cNvPr id="3" name="コンテンツ プレースホルダー 2"/>
          <p:cNvSpPr>
            <a:spLocks noGrp="1"/>
          </p:cNvSpPr>
          <p:nvPr>
            <p:ph idx="1"/>
          </p:nvPr>
        </p:nvSpPr>
        <p:spPr/>
        <p:txBody>
          <a:bodyPr/>
          <a:lstStyle/>
          <a:p>
            <a:endParaRPr kumimoji="1" lang="ja-JP" altLang="en-US"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92841" y="1598106"/>
            <a:ext cx="1937570" cy="2025488"/>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Lst>
        </p:spPr>
      </p:pic>
      <p:pic>
        <p:nvPicPr>
          <p:cNvPr id="5"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574" r="7741"/>
          <a:stretch/>
        </p:blipFill>
        <p:spPr bwMode="auto">
          <a:xfrm>
            <a:off x="3805196" y="1598105"/>
            <a:ext cx="2483531" cy="1997407"/>
          </a:xfrm>
          <a:prstGeom prst="rect">
            <a:avLst/>
          </a:prstGeom>
          <a:noFill/>
          <a:ln>
            <a:noFill/>
          </a:ln>
          <a:effectLst>
            <a:glow rad="228600">
              <a:srgbClr val="FF0000">
                <a:alpha val="40000"/>
              </a:srgbClr>
            </a:glo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14905" y="1598105"/>
            <a:ext cx="1980226" cy="19974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テキスト ボックス 12"/>
          <p:cNvSpPr txBox="1"/>
          <p:nvPr/>
        </p:nvSpPr>
        <p:spPr>
          <a:xfrm>
            <a:off x="447498" y="5842824"/>
            <a:ext cx="792449" cy="523220"/>
          </a:xfrm>
          <a:prstGeom prst="rect">
            <a:avLst/>
          </a:prstGeom>
          <a:noFill/>
        </p:spPr>
        <p:txBody>
          <a:bodyPr wrap="square" rtlCol="0">
            <a:spAutoFit/>
          </a:bodyPr>
          <a:lstStyle/>
          <a:p>
            <a:pPr algn="ctr"/>
            <a:r>
              <a:rPr lang="en-US" altLang="ja-JP" sz="2800" dirty="0" smtClean="0"/>
              <a:t>size</a:t>
            </a:r>
            <a:endParaRPr kumimoji="1" lang="ja-JP" altLang="en-US" sz="2800" dirty="0"/>
          </a:p>
        </p:txBody>
      </p:sp>
      <p:pic>
        <p:nvPicPr>
          <p:cNvPr id="16" name="図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9099" y="4256712"/>
            <a:ext cx="525053" cy="535767"/>
          </a:xfrm>
          <a:prstGeom prst="rect">
            <a:avLst/>
          </a:prstGeom>
        </p:spPr>
      </p:pic>
      <p:pic>
        <p:nvPicPr>
          <p:cNvPr id="22" name="図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434722" y="5842824"/>
            <a:ext cx="611189" cy="537847"/>
          </a:xfrm>
          <a:prstGeom prst="rect">
            <a:avLst/>
          </a:prstGeom>
        </p:spPr>
      </p:pic>
      <p:sp>
        <p:nvSpPr>
          <p:cNvPr id="28" name="正方形/長方形 27"/>
          <p:cNvSpPr/>
          <p:nvPr/>
        </p:nvSpPr>
        <p:spPr>
          <a:xfrm>
            <a:off x="36362" y="4109095"/>
            <a:ext cx="1511139" cy="830997"/>
          </a:xfrm>
          <a:prstGeom prst="rect">
            <a:avLst/>
          </a:prstGeom>
        </p:spPr>
        <p:txBody>
          <a:bodyPr wrap="square">
            <a:spAutoFit/>
          </a:bodyPr>
          <a:lstStyle/>
          <a:p>
            <a:pPr algn="ctr"/>
            <a:r>
              <a:rPr lang="en-US" altLang="ja-JP" sz="2400" dirty="0">
                <a:latin typeface="Myriad Web Pro" panose="020B0503030403020204" pitchFamily="34" charset="0"/>
              </a:rPr>
              <a:t>Vestibular</a:t>
            </a:r>
            <a:r>
              <a:rPr lang="en-US" altLang="ja-JP" sz="2400" b="1" dirty="0">
                <a:latin typeface="Myriad Web Pro" panose="020B0503030403020204" pitchFamily="34" charset="0"/>
              </a:rPr>
              <a:t> </a:t>
            </a:r>
            <a:r>
              <a:rPr lang="en-US" altLang="ja-JP" sz="2400" dirty="0">
                <a:latin typeface="Myriad Web Pro" panose="020B0503030403020204" pitchFamily="34" charset="0"/>
              </a:rPr>
              <a:t>Sensation</a:t>
            </a:r>
          </a:p>
        </p:txBody>
      </p:sp>
      <p:sp>
        <p:nvSpPr>
          <p:cNvPr id="29" name="正方形/長方形 28"/>
          <p:cNvSpPr/>
          <p:nvPr/>
        </p:nvSpPr>
        <p:spPr>
          <a:xfrm>
            <a:off x="81808" y="5000583"/>
            <a:ext cx="1512783" cy="830997"/>
          </a:xfrm>
          <a:prstGeom prst="rect">
            <a:avLst/>
          </a:prstGeom>
        </p:spPr>
        <p:txBody>
          <a:bodyPr wrap="square">
            <a:spAutoFit/>
          </a:bodyPr>
          <a:lstStyle/>
          <a:p>
            <a:pPr algn="ctr"/>
            <a:r>
              <a:rPr lang="en-US" altLang="ja-JP" sz="2400" dirty="0" smtClean="0">
                <a:latin typeface="Myriad Web Pro" panose="020B0503030403020204" pitchFamily="34" charset="0"/>
              </a:rPr>
              <a:t>Somatic</a:t>
            </a:r>
            <a:r>
              <a:rPr lang="en-US" altLang="ja-JP" sz="2400" b="1" dirty="0" smtClean="0">
                <a:latin typeface="Myriad Web Pro" panose="020B0503030403020204" pitchFamily="34" charset="0"/>
              </a:rPr>
              <a:t> </a:t>
            </a:r>
            <a:r>
              <a:rPr lang="en-US" altLang="ja-JP" sz="2400" dirty="0">
                <a:latin typeface="Myriad Web Pro" panose="020B0503030403020204" pitchFamily="34" charset="0"/>
              </a:rPr>
              <a:t>Sensation</a:t>
            </a:r>
          </a:p>
        </p:txBody>
      </p:sp>
      <p:pic>
        <p:nvPicPr>
          <p:cNvPr id="38" name="図 3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48662" y="5845865"/>
            <a:ext cx="631417" cy="539673"/>
          </a:xfrm>
          <a:prstGeom prst="rect">
            <a:avLst/>
          </a:prstGeom>
        </p:spPr>
      </p:pic>
      <p:sp>
        <p:nvSpPr>
          <p:cNvPr id="39" name="テキスト ボックス 38"/>
          <p:cNvSpPr txBox="1"/>
          <p:nvPr/>
        </p:nvSpPr>
        <p:spPr>
          <a:xfrm>
            <a:off x="1271002" y="3595512"/>
            <a:ext cx="2250035" cy="584775"/>
          </a:xfrm>
          <a:prstGeom prst="rect">
            <a:avLst/>
          </a:prstGeom>
          <a:noFill/>
        </p:spPr>
        <p:txBody>
          <a:bodyPr wrap="square" rtlCol="0">
            <a:spAutoFit/>
          </a:bodyPr>
          <a:lstStyle/>
          <a:p>
            <a:r>
              <a:rPr lang="en-US" altLang="ja-JP" sz="1100" dirty="0" smtClean="0">
                <a:latin typeface="Myriad Pro" pitchFamily="34" charset="0"/>
              </a:rPr>
              <a:t>“</a:t>
            </a:r>
            <a:r>
              <a:rPr lang="en-US" altLang="ja-JP" sz="1100" dirty="0" err="1" smtClean="0">
                <a:latin typeface="Myriad Pro" pitchFamily="34" charset="0"/>
              </a:rPr>
              <a:t>Cyberith</a:t>
            </a:r>
            <a:r>
              <a:rPr lang="en-US" altLang="ja-JP" sz="1100" dirty="0" smtClean="0">
                <a:latin typeface="Myriad Pro" pitchFamily="34" charset="0"/>
              </a:rPr>
              <a:t> </a:t>
            </a:r>
            <a:r>
              <a:rPr lang="en-US" altLang="ja-JP" sz="1100" dirty="0" err="1" smtClean="0">
                <a:latin typeface="Myriad Pro" pitchFamily="34" charset="0"/>
              </a:rPr>
              <a:t>virtualizer</a:t>
            </a:r>
            <a:r>
              <a:rPr lang="en-US" altLang="ja-JP" sz="1100" dirty="0" smtClean="0">
                <a:latin typeface="Myriad Pro" pitchFamily="34" charset="0"/>
              </a:rPr>
              <a:t>: a </a:t>
            </a:r>
            <a:r>
              <a:rPr lang="en-US" altLang="ja-JP" sz="1100" dirty="0">
                <a:latin typeface="Myriad Pro" pitchFamily="34" charset="0"/>
              </a:rPr>
              <a:t>locomotion device for virtual </a:t>
            </a:r>
            <a:r>
              <a:rPr lang="en-US" altLang="ja-JP" sz="1100" dirty="0" smtClean="0">
                <a:latin typeface="Myriad Pro" pitchFamily="34" charset="0"/>
              </a:rPr>
              <a:t>reality” </a:t>
            </a:r>
            <a:r>
              <a:rPr lang="en-US" altLang="ja-JP" sz="1000" dirty="0" err="1" smtClean="0">
                <a:latin typeface="Myriad Pro" pitchFamily="34" charset="0"/>
              </a:rPr>
              <a:t>T.Cakmak</a:t>
            </a:r>
            <a:r>
              <a:rPr lang="en-US" altLang="ja-JP" sz="1000" dirty="0" smtClean="0">
                <a:latin typeface="Myriad Pro" pitchFamily="34" charset="0"/>
              </a:rPr>
              <a:t> and </a:t>
            </a:r>
            <a:r>
              <a:rPr lang="en-US" altLang="ja-JP" sz="1000" dirty="0" err="1" smtClean="0">
                <a:latin typeface="Myriad Pro" pitchFamily="34" charset="0"/>
              </a:rPr>
              <a:t>H.Hager</a:t>
            </a:r>
            <a:r>
              <a:rPr lang="en-US" altLang="ja-JP" sz="1000" dirty="0" smtClean="0">
                <a:latin typeface="Myriad Pro" pitchFamily="34" charset="0"/>
              </a:rPr>
              <a:t>  SIGGRAPH 2014</a:t>
            </a:r>
            <a:endParaRPr kumimoji="1" lang="ja-JP" altLang="en-US" sz="1000" dirty="0">
              <a:latin typeface="Myriad Pro" pitchFamily="34" charset="0"/>
            </a:endParaRPr>
          </a:p>
        </p:txBody>
      </p:sp>
      <p:sp>
        <p:nvSpPr>
          <p:cNvPr id="40" name="テキスト ボックス 39"/>
          <p:cNvSpPr txBox="1"/>
          <p:nvPr/>
        </p:nvSpPr>
        <p:spPr>
          <a:xfrm>
            <a:off x="3953839" y="3623594"/>
            <a:ext cx="2372554" cy="600164"/>
          </a:xfrm>
          <a:prstGeom prst="rect">
            <a:avLst/>
          </a:prstGeom>
          <a:noFill/>
        </p:spPr>
        <p:txBody>
          <a:bodyPr wrap="square" rtlCol="0">
            <a:spAutoFit/>
          </a:bodyPr>
          <a:lstStyle/>
          <a:p>
            <a:r>
              <a:rPr lang="en-US" altLang="ja-JP" sz="1100" dirty="0" smtClean="0">
                <a:latin typeface="Myriad Pro" pitchFamily="34" charset="0"/>
              </a:rPr>
              <a:t>“Control </a:t>
            </a:r>
            <a:r>
              <a:rPr lang="en-US" altLang="ja-JP" sz="1100" dirty="0">
                <a:latin typeface="Myriad Pro" pitchFamily="34" charset="0"/>
              </a:rPr>
              <a:t>design and experimental </a:t>
            </a:r>
            <a:r>
              <a:rPr lang="en-US" altLang="ja-JP" sz="1100" dirty="0" smtClean="0">
                <a:latin typeface="Myriad Pro" pitchFamily="34" charset="0"/>
              </a:rPr>
              <a:t>evaluation of the 2D </a:t>
            </a:r>
            <a:r>
              <a:rPr lang="en-US" altLang="ja-JP" sz="1100" dirty="0" err="1">
                <a:latin typeface="Myriad Pro" pitchFamily="34" charset="0"/>
              </a:rPr>
              <a:t>CyberWalk</a:t>
            </a:r>
            <a:r>
              <a:rPr lang="en-US" altLang="ja-JP" sz="1100" dirty="0">
                <a:latin typeface="Myriad Pro" pitchFamily="34" charset="0"/>
              </a:rPr>
              <a:t> </a:t>
            </a:r>
            <a:r>
              <a:rPr lang="en-US" altLang="ja-JP" sz="1100" dirty="0" smtClean="0">
                <a:latin typeface="Myriad Pro" pitchFamily="34" charset="0"/>
              </a:rPr>
              <a:t>platform” </a:t>
            </a:r>
            <a:r>
              <a:rPr lang="en-US" altLang="ja-JP" sz="1000" dirty="0" smtClean="0">
                <a:latin typeface="Myriad Pro" pitchFamily="34" charset="0"/>
              </a:rPr>
              <a:t>De </a:t>
            </a:r>
            <a:r>
              <a:rPr lang="en-US" altLang="ja-JP" sz="1000" dirty="0">
                <a:latin typeface="Myriad Pro" pitchFamily="34" charset="0"/>
              </a:rPr>
              <a:t>Luca, </a:t>
            </a:r>
            <a:r>
              <a:rPr lang="en-US" altLang="ja-JP" sz="1000" dirty="0" smtClean="0">
                <a:latin typeface="Myriad Pro" pitchFamily="34" charset="0"/>
              </a:rPr>
              <a:t>A.  et al.,   IROS 2009</a:t>
            </a:r>
            <a:endParaRPr kumimoji="1" lang="ja-JP" altLang="en-US" sz="1000" dirty="0">
              <a:latin typeface="Myriad Pro" pitchFamily="34" charset="0"/>
            </a:endParaRPr>
          </a:p>
        </p:txBody>
      </p:sp>
      <p:sp>
        <p:nvSpPr>
          <p:cNvPr id="41" name="テキスト ボックス 40"/>
          <p:cNvSpPr txBox="1"/>
          <p:nvPr/>
        </p:nvSpPr>
        <p:spPr>
          <a:xfrm>
            <a:off x="6759302" y="3623594"/>
            <a:ext cx="2215774" cy="584775"/>
          </a:xfrm>
          <a:prstGeom prst="rect">
            <a:avLst/>
          </a:prstGeom>
          <a:noFill/>
        </p:spPr>
        <p:txBody>
          <a:bodyPr wrap="square" rtlCol="0">
            <a:spAutoFit/>
          </a:bodyPr>
          <a:lstStyle/>
          <a:p>
            <a:r>
              <a:rPr lang="en-US" altLang="ja-JP" sz="1100" dirty="0" smtClean="0">
                <a:latin typeface="Myriad Pro" pitchFamily="34" charset="0"/>
              </a:rPr>
              <a:t>“Inertial Force Feedback for a Locomotion Interface” </a:t>
            </a:r>
            <a:r>
              <a:rPr lang="en-US" altLang="ja-JP" sz="1000" dirty="0" err="1" smtClean="0">
                <a:latin typeface="Myriad Pro" pitchFamily="34" charset="0"/>
              </a:rPr>
              <a:t>R.R.Christensen</a:t>
            </a:r>
            <a:r>
              <a:rPr lang="en-US" altLang="ja-JP" sz="1000" dirty="0" smtClean="0">
                <a:latin typeface="Myriad Pro" pitchFamily="34" charset="0"/>
              </a:rPr>
              <a:t> et al. , Presence, 2000</a:t>
            </a:r>
            <a:endParaRPr kumimoji="1" lang="ja-JP" altLang="en-US" sz="1000" dirty="0">
              <a:latin typeface="Myriad Pro" pitchFamily="34" charset="0"/>
            </a:endParaRPr>
          </a:p>
        </p:txBody>
      </p:sp>
      <p:pic>
        <p:nvPicPr>
          <p:cNvPr id="42" name="図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68330" y="5847817"/>
            <a:ext cx="525053" cy="535767"/>
          </a:xfrm>
          <a:prstGeom prst="rect">
            <a:avLst/>
          </a:prstGeom>
        </p:spPr>
      </p:pic>
      <p:pic>
        <p:nvPicPr>
          <p:cNvPr id="43" name="図 4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68330" y="5059551"/>
            <a:ext cx="631417" cy="539673"/>
          </a:xfrm>
          <a:prstGeom prst="rect">
            <a:avLst/>
          </a:prstGeom>
        </p:spPr>
      </p:pic>
      <p:pic>
        <p:nvPicPr>
          <p:cNvPr id="44" name="図 4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15147" y="4254758"/>
            <a:ext cx="631417" cy="539673"/>
          </a:xfrm>
          <a:prstGeom prst="rect">
            <a:avLst/>
          </a:prstGeom>
        </p:spPr>
      </p:pic>
      <p:pic>
        <p:nvPicPr>
          <p:cNvPr id="45" name="図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42491" y="4256712"/>
            <a:ext cx="525053" cy="535767"/>
          </a:xfrm>
          <a:prstGeom prst="rect">
            <a:avLst/>
          </a:prstGeom>
        </p:spPr>
      </p:pic>
      <p:pic>
        <p:nvPicPr>
          <p:cNvPr id="46" name="図 4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9308" y="5059551"/>
            <a:ext cx="631417" cy="539673"/>
          </a:xfrm>
          <a:prstGeom prst="rect">
            <a:avLst/>
          </a:prstGeom>
        </p:spPr>
      </p:pic>
      <p:pic>
        <p:nvPicPr>
          <p:cNvPr id="51" name="図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9099" y="5068219"/>
            <a:ext cx="525053" cy="535767"/>
          </a:xfrm>
          <a:prstGeom prst="rect">
            <a:avLst/>
          </a:prstGeom>
        </p:spPr>
      </p:pic>
    </p:spTree>
    <p:extLst>
      <p:ext uri="{BB962C8B-B14F-4D97-AF65-F5344CB8AC3E}">
        <p14:creationId xmlns:p14="http://schemas.microsoft.com/office/powerpoint/2010/main" val="21708403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Conventional Locomotion Interfaces</a:t>
            </a:r>
            <a:endParaRPr kumimoji="1" lang="ja-JP" altLang="en-US" dirty="0"/>
          </a:p>
        </p:txBody>
      </p:sp>
      <p:sp>
        <p:nvSpPr>
          <p:cNvPr id="3" name="コンテンツ プレースホルダー 2"/>
          <p:cNvSpPr>
            <a:spLocks noGrp="1"/>
          </p:cNvSpPr>
          <p:nvPr>
            <p:ph idx="1"/>
          </p:nvPr>
        </p:nvSpPr>
        <p:spPr/>
        <p:txBody>
          <a:bodyPr/>
          <a:lstStyle/>
          <a:p>
            <a:endParaRPr kumimoji="1" lang="ja-JP" altLang="en-US"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92841" y="1598106"/>
            <a:ext cx="1937570" cy="2025488"/>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Lst>
        </p:spPr>
      </p:pic>
      <p:pic>
        <p:nvPicPr>
          <p:cNvPr id="5"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574" r="7741"/>
          <a:stretch/>
        </p:blipFill>
        <p:spPr bwMode="auto">
          <a:xfrm>
            <a:off x="3805196" y="1598105"/>
            <a:ext cx="2483531" cy="19974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14905" y="1598105"/>
            <a:ext cx="1980226" cy="1997407"/>
          </a:xfrm>
          <a:prstGeom prst="rect">
            <a:avLst/>
          </a:prstGeom>
          <a:noFill/>
          <a:ln>
            <a:noFill/>
          </a:ln>
          <a:effectLst>
            <a:glow rad="228600">
              <a:srgbClr val="FF0000">
                <a:alpha val="40000"/>
              </a:srgbClr>
            </a:glo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テキスト ボックス 12"/>
          <p:cNvSpPr txBox="1"/>
          <p:nvPr/>
        </p:nvSpPr>
        <p:spPr>
          <a:xfrm>
            <a:off x="447498" y="5842824"/>
            <a:ext cx="792449" cy="523220"/>
          </a:xfrm>
          <a:prstGeom prst="rect">
            <a:avLst/>
          </a:prstGeom>
          <a:noFill/>
        </p:spPr>
        <p:txBody>
          <a:bodyPr wrap="square" rtlCol="0">
            <a:spAutoFit/>
          </a:bodyPr>
          <a:lstStyle/>
          <a:p>
            <a:pPr algn="ctr"/>
            <a:r>
              <a:rPr lang="en-US" altLang="ja-JP" sz="2800" dirty="0" smtClean="0"/>
              <a:t>size</a:t>
            </a:r>
            <a:endParaRPr kumimoji="1" lang="ja-JP" altLang="en-US" sz="2800" dirty="0"/>
          </a:p>
        </p:txBody>
      </p:sp>
      <p:pic>
        <p:nvPicPr>
          <p:cNvPr id="16" name="図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9099" y="4256712"/>
            <a:ext cx="525053" cy="535767"/>
          </a:xfrm>
          <a:prstGeom prst="rect">
            <a:avLst/>
          </a:prstGeom>
        </p:spPr>
      </p:pic>
      <p:pic>
        <p:nvPicPr>
          <p:cNvPr id="22" name="図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434722" y="5842824"/>
            <a:ext cx="611189" cy="537847"/>
          </a:xfrm>
          <a:prstGeom prst="rect">
            <a:avLst/>
          </a:prstGeom>
        </p:spPr>
      </p:pic>
      <p:sp>
        <p:nvSpPr>
          <p:cNvPr id="28" name="正方形/長方形 27"/>
          <p:cNvSpPr/>
          <p:nvPr/>
        </p:nvSpPr>
        <p:spPr>
          <a:xfrm>
            <a:off x="36362" y="4109095"/>
            <a:ext cx="1511139" cy="830997"/>
          </a:xfrm>
          <a:prstGeom prst="rect">
            <a:avLst/>
          </a:prstGeom>
        </p:spPr>
        <p:txBody>
          <a:bodyPr wrap="square">
            <a:spAutoFit/>
          </a:bodyPr>
          <a:lstStyle/>
          <a:p>
            <a:pPr algn="ctr"/>
            <a:r>
              <a:rPr lang="en-US" altLang="ja-JP" sz="2400" dirty="0">
                <a:latin typeface="Myriad Web Pro" panose="020B0503030403020204" pitchFamily="34" charset="0"/>
              </a:rPr>
              <a:t>Vestibular</a:t>
            </a:r>
            <a:r>
              <a:rPr lang="en-US" altLang="ja-JP" sz="2400" b="1" dirty="0">
                <a:latin typeface="Myriad Web Pro" panose="020B0503030403020204" pitchFamily="34" charset="0"/>
              </a:rPr>
              <a:t> </a:t>
            </a:r>
            <a:r>
              <a:rPr lang="en-US" altLang="ja-JP" sz="2400" dirty="0">
                <a:latin typeface="Myriad Web Pro" panose="020B0503030403020204" pitchFamily="34" charset="0"/>
              </a:rPr>
              <a:t>Sensation</a:t>
            </a:r>
          </a:p>
        </p:txBody>
      </p:sp>
      <p:sp>
        <p:nvSpPr>
          <p:cNvPr id="29" name="正方形/長方形 28"/>
          <p:cNvSpPr/>
          <p:nvPr/>
        </p:nvSpPr>
        <p:spPr>
          <a:xfrm>
            <a:off x="81808" y="5000583"/>
            <a:ext cx="1512783" cy="830997"/>
          </a:xfrm>
          <a:prstGeom prst="rect">
            <a:avLst/>
          </a:prstGeom>
        </p:spPr>
        <p:txBody>
          <a:bodyPr wrap="square">
            <a:spAutoFit/>
          </a:bodyPr>
          <a:lstStyle/>
          <a:p>
            <a:pPr algn="ctr"/>
            <a:r>
              <a:rPr lang="en-US" altLang="ja-JP" sz="2400" dirty="0" smtClean="0">
                <a:latin typeface="Myriad Web Pro" panose="020B0503030403020204" pitchFamily="34" charset="0"/>
              </a:rPr>
              <a:t>Somatic</a:t>
            </a:r>
            <a:r>
              <a:rPr lang="en-US" altLang="ja-JP" sz="2400" b="1" dirty="0" smtClean="0">
                <a:latin typeface="Myriad Web Pro" panose="020B0503030403020204" pitchFamily="34" charset="0"/>
              </a:rPr>
              <a:t> </a:t>
            </a:r>
            <a:r>
              <a:rPr lang="en-US" altLang="ja-JP" sz="2400" dirty="0">
                <a:latin typeface="Myriad Web Pro" panose="020B0503030403020204" pitchFamily="34" charset="0"/>
              </a:rPr>
              <a:t>Sensation</a:t>
            </a:r>
          </a:p>
        </p:txBody>
      </p:sp>
      <p:pic>
        <p:nvPicPr>
          <p:cNvPr id="38" name="図 3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48662" y="5845865"/>
            <a:ext cx="631417" cy="539673"/>
          </a:xfrm>
          <a:prstGeom prst="rect">
            <a:avLst/>
          </a:prstGeom>
        </p:spPr>
      </p:pic>
      <p:sp>
        <p:nvSpPr>
          <p:cNvPr id="39" name="テキスト ボックス 38"/>
          <p:cNvSpPr txBox="1"/>
          <p:nvPr/>
        </p:nvSpPr>
        <p:spPr>
          <a:xfrm>
            <a:off x="1271002" y="3595512"/>
            <a:ext cx="2250035" cy="584775"/>
          </a:xfrm>
          <a:prstGeom prst="rect">
            <a:avLst/>
          </a:prstGeom>
          <a:noFill/>
        </p:spPr>
        <p:txBody>
          <a:bodyPr wrap="square" rtlCol="0">
            <a:spAutoFit/>
          </a:bodyPr>
          <a:lstStyle/>
          <a:p>
            <a:r>
              <a:rPr lang="en-US" altLang="ja-JP" sz="1100" dirty="0" smtClean="0">
                <a:latin typeface="Myriad Pro" pitchFamily="34" charset="0"/>
              </a:rPr>
              <a:t>“</a:t>
            </a:r>
            <a:r>
              <a:rPr lang="en-US" altLang="ja-JP" sz="1100" dirty="0" err="1" smtClean="0">
                <a:latin typeface="Myriad Pro" pitchFamily="34" charset="0"/>
              </a:rPr>
              <a:t>Cyberith</a:t>
            </a:r>
            <a:r>
              <a:rPr lang="en-US" altLang="ja-JP" sz="1100" dirty="0" smtClean="0">
                <a:latin typeface="Myriad Pro" pitchFamily="34" charset="0"/>
              </a:rPr>
              <a:t> </a:t>
            </a:r>
            <a:r>
              <a:rPr lang="en-US" altLang="ja-JP" sz="1100" dirty="0" err="1" smtClean="0">
                <a:latin typeface="Myriad Pro" pitchFamily="34" charset="0"/>
              </a:rPr>
              <a:t>virtualizer</a:t>
            </a:r>
            <a:r>
              <a:rPr lang="en-US" altLang="ja-JP" sz="1100" dirty="0" smtClean="0">
                <a:latin typeface="Myriad Pro" pitchFamily="34" charset="0"/>
              </a:rPr>
              <a:t>: a </a:t>
            </a:r>
            <a:r>
              <a:rPr lang="en-US" altLang="ja-JP" sz="1100" dirty="0">
                <a:latin typeface="Myriad Pro" pitchFamily="34" charset="0"/>
              </a:rPr>
              <a:t>locomotion device for virtual </a:t>
            </a:r>
            <a:r>
              <a:rPr lang="en-US" altLang="ja-JP" sz="1100" dirty="0" smtClean="0">
                <a:latin typeface="Myriad Pro" pitchFamily="34" charset="0"/>
              </a:rPr>
              <a:t>reality” </a:t>
            </a:r>
            <a:r>
              <a:rPr lang="en-US" altLang="ja-JP" sz="1000" dirty="0" err="1" smtClean="0">
                <a:latin typeface="Myriad Pro" pitchFamily="34" charset="0"/>
              </a:rPr>
              <a:t>T.Cakmak</a:t>
            </a:r>
            <a:r>
              <a:rPr lang="en-US" altLang="ja-JP" sz="1000" dirty="0" smtClean="0">
                <a:latin typeface="Myriad Pro" pitchFamily="34" charset="0"/>
              </a:rPr>
              <a:t> and </a:t>
            </a:r>
            <a:r>
              <a:rPr lang="en-US" altLang="ja-JP" sz="1000" dirty="0" err="1" smtClean="0">
                <a:latin typeface="Myriad Pro" pitchFamily="34" charset="0"/>
              </a:rPr>
              <a:t>H.Hager</a:t>
            </a:r>
            <a:r>
              <a:rPr lang="en-US" altLang="ja-JP" sz="1000" dirty="0" smtClean="0">
                <a:latin typeface="Myriad Pro" pitchFamily="34" charset="0"/>
              </a:rPr>
              <a:t>  SIGGRAPH 2014</a:t>
            </a:r>
            <a:endParaRPr kumimoji="1" lang="ja-JP" altLang="en-US" sz="1000" dirty="0">
              <a:latin typeface="Myriad Pro" pitchFamily="34" charset="0"/>
            </a:endParaRPr>
          </a:p>
        </p:txBody>
      </p:sp>
      <p:sp>
        <p:nvSpPr>
          <p:cNvPr id="40" name="テキスト ボックス 39"/>
          <p:cNvSpPr txBox="1"/>
          <p:nvPr/>
        </p:nvSpPr>
        <p:spPr>
          <a:xfrm>
            <a:off x="3953839" y="3623594"/>
            <a:ext cx="2372554" cy="600164"/>
          </a:xfrm>
          <a:prstGeom prst="rect">
            <a:avLst/>
          </a:prstGeom>
          <a:noFill/>
        </p:spPr>
        <p:txBody>
          <a:bodyPr wrap="square" rtlCol="0">
            <a:spAutoFit/>
          </a:bodyPr>
          <a:lstStyle/>
          <a:p>
            <a:r>
              <a:rPr lang="en-US" altLang="ja-JP" sz="1100" dirty="0" smtClean="0">
                <a:latin typeface="Myriad Pro" pitchFamily="34" charset="0"/>
              </a:rPr>
              <a:t>“Control </a:t>
            </a:r>
            <a:r>
              <a:rPr lang="en-US" altLang="ja-JP" sz="1100" dirty="0">
                <a:latin typeface="Myriad Pro" pitchFamily="34" charset="0"/>
              </a:rPr>
              <a:t>design and experimental </a:t>
            </a:r>
            <a:r>
              <a:rPr lang="en-US" altLang="ja-JP" sz="1100" dirty="0" smtClean="0">
                <a:latin typeface="Myriad Pro" pitchFamily="34" charset="0"/>
              </a:rPr>
              <a:t>evaluation of the 2D </a:t>
            </a:r>
            <a:r>
              <a:rPr lang="en-US" altLang="ja-JP" sz="1100" dirty="0" err="1">
                <a:latin typeface="Myriad Pro" pitchFamily="34" charset="0"/>
              </a:rPr>
              <a:t>CyberWalk</a:t>
            </a:r>
            <a:r>
              <a:rPr lang="en-US" altLang="ja-JP" sz="1100" dirty="0">
                <a:latin typeface="Myriad Pro" pitchFamily="34" charset="0"/>
              </a:rPr>
              <a:t> </a:t>
            </a:r>
            <a:r>
              <a:rPr lang="en-US" altLang="ja-JP" sz="1100" dirty="0" smtClean="0">
                <a:latin typeface="Myriad Pro" pitchFamily="34" charset="0"/>
              </a:rPr>
              <a:t>platform” </a:t>
            </a:r>
            <a:r>
              <a:rPr lang="en-US" altLang="ja-JP" sz="1000" dirty="0" smtClean="0">
                <a:latin typeface="Myriad Pro" pitchFamily="34" charset="0"/>
              </a:rPr>
              <a:t>De </a:t>
            </a:r>
            <a:r>
              <a:rPr lang="en-US" altLang="ja-JP" sz="1000" dirty="0">
                <a:latin typeface="Myriad Pro" pitchFamily="34" charset="0"/>
              </a:rPr>
              <a:t>Luca, </a:t>
            </a:r>
            <a:r>
              <a:rPr lang="en-US" altLang="ja-JP" sz="1000" dirty="0" smtClean="0">
                <a:latin typeface="Myriad Pro" pitchFamily="34" charset="0"/>
              </a:rPr>
              <a:t>A.  et al.,   IROS 2009</a:t>
            </a:r>
            <a:endParaRPr kumimoji="1" lang="ja-JP" altLang="en-US" sz="1000" dirty="0">
              <a:latin typeface="Myriad Pro" pitchFamily="34" charset="0"/>
            </a:endParaRPr>
          </a:p>
        </p:txBody>
      </p:sp>
      <p:sp>
        <p:nvSpPr>
          <p:cNvPr id="41" name="テキスト ボックス 40"/>
          <p:cNvSpPr txBox="1"/>
          <p:nvPr/>
        </p:nvSpPr>
        <p:spPr>
          <a:xfrm>
            <a:off x="6759302" y="3623594"/>
            <a:ext cx="2215774" cy="584775"/>
          </a:xfrm>
          <a:prstGeom prst="rect">
            <a:avLst/>
          </a:prstGeom>
          <a:noFill/>
        </p:spPr>
        <p:txBody>
          <a:bodyPr wrap="square" rtlCol="0">
            <a:spAutoFit/>
          </a:bodyPr>
          <a:lstStyle/>
          <a:p>
            <a:r>
              <a:rPr lang="en-US" altLang="ja-JP" sz="1100" dirty="0" smtClean="0">
                <a:latin typeface="Myriad Pro" pitchFamily="34" charset="0"/>
              </a:rPr>
              <a:t>“Inertial Force Feedback for a Locomotion Interface” </a:t>
            </a:r>
            <a:r>
              <a:rPr lang="en-US" altLang="ja-JP" sz="1000" dirty="0" err="1" smtClean="0">
                <a:latin typeface="Myriad Pro" pitchFamily="34" charset="0"/>
              </a:rPr>
              <a:t>R.R.Christensen</a:t>
            </a:r>
            <a:r>
              <a:rPr lang="en-US" altLang="ja-JP" sz="1000" dirty="0" smtClean="0">
                <a:latin typeface="Myriad Pro" pitchFamily="34" charset="0"/>
              </a:rPr>
              <a:t> et al. , Presence, 2000</a:t>
            </a:r>
            <a:endParaRPr kumimoji="1" lang="ja-JP" altLang="en-US" sz="1000" dirty="0">
              <a:latin typeface="Myriad Pro" pitchFamily="34" charset="0"/>
            </a:endParaRPr>
          </a:p>
        </p:txBody>
      </p:sp>
      <p:pic>
        <p:nvPicPr>
          <p:cNvPr id="42" name="図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68330" y="5847817"/>
            <a:ext cx="525053" cy="535767"/>
          </a:xfrm>
          <a:prstGeom prst="rect">
            <a:avLst/>
          </a:prstGeom>
        </p:spPr>
      </p:pic>
      <p:pic>
        <p:nvPicPr>
          <p:cNvPr id="43" name="図 4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68330" y="5059551"/>
            <a:ext cx="631417" cy="539673"/>
          </a:xfrm>
          <a:prstGeom prst="rect">
            <a:avLst/>
          </a:prstGeom>
        </p:spPr>
      </p:pic>
      <p:pic>
        <p:nvPicPr>
          <p:cNvPr id="44" name="図 4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15147" y="4254758"/>
            <a:ext cx="631417" cy="539673"/>
          </a:xfrm>
          <a:prstGeom prst="rect">
            <a:avLst/>
          </a:prstGeom>
        </p:spPr>
      </p:pic>
      <p:pic>
        <p:nvPicPr>
          <p:cNvPr id="45" name="図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42491" y="4256712"/>
            <a:ext cx="525053" cy="535767"/>
          </a:xfrm>
          <a:prstGeom prst="rect">
            <a:avLst/>
          </a:prstGeom>
        </p:spPr>
      </p:pic>
      <p:pic>
        <p:nvPicPr>
          <p:cNvPr id="46" name="図 4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9308" y="5059551"/>
            <a:ext cx="631417" cy="539673"/>
          </a:xfrm>
          <a:prstGeom prst="rect">
            <a:avLst/>
          </a:prstGeom>
        </p:spPr>
      </p:pic>
      <p:pic>
        <p:nvPicPr>
          <p:cNvPr id="51" name="図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9099" y="5068219"/>
            <a:ext cx="525053" cy="535767"/>
          </a:xfrm>
          <a:prstGeom prst="rect">
            <a:avLst/>
          </a:prstGeom>
        </p:spPr>
      </p:pic>
    </p:spTree>
    <p:extLst>
      <p:ext uri="{BB962C8B-B14F-4D97-AF65-F5344CB8AC3E}">
        <p14:creationId xmlns:p14="http://schemas.microsoft.com/office/powerpoint/2010/main" val="22441203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正方形/長方形 6"/>
          <p:cNvSpPr/>
          <p:nvPr/>
        </p:nvSpPr>
        <p:spPr>
          <a:xfrm>
            <a:off x="8931446" y="5757749"/>
            <a:ext cx="2422353" cy="8867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p:nvPr>
        </p:nvSpPr>
        <p:spPr/>
        <p:txBody>
          <a:bodyPr/>
          <a:lstStyle/>
          <a:p>
            <a:r>
              <a:rPr kumimoji="1" lang="en-US" altLang="ja-JP" dirty="0" smtClean="0"/>
              <a:t>Conventional Locomotion Interfaces</a:t>
            </a:r>
            <a:endParaRPr kumimoji="1" lang="ja-JP" altLang="en-US" dirty="0"/>
          </a:p>
        </p:txBody>
      </p:sp>
      <p:sp>
        <p:nvSpPr>
          <p:cNvPr id="3" name="コンテンツ プレースホルダー 2"/>
          <p:cNvSpPr>
            <a:spLocks noGrp="1"/>
          </p:cNvSpPr>
          <p:nvPr>
            <p:ph idx="1"/>
          </p:nvPr>
        </p:nvSpPr>
        <p:spPr/>
        <p:txBody>
          <a:bodyPr/>
          <a:lstStyle/>
          <a:p>
            <a:endParaRPr kumimoji="1" lang="ja-JP" altLang="en-US"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92841" y="1598106"/>
            <a:ext cx="1937570" cy="2025488"/>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Lst>
        </p:spPr>
      </p:pic>
      <p:pic>
        <p:nvPicPr>
          <p:cNvPr id="5"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574" r="7741"/>
          <a:stretch/>
        </p:blipFill>
        <p:spPr bwMode="auto">
          <a:xfrm>
            <a:off x="3805196" y="1598105"/>
            <a:ext cx="2483531" cy="19974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14905" y="1598105"/>
            <a:ext cx="1980226" cy="19974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テキスト ボックス 12"/>
          <p:cNvSpPr txBox="1"/>
          <p:nvPr/>
        </p:nvSpPr>
        <p:spPr>
          <a:xfrm>
            <a:off x="447498" y="5842824"/>
            <a:ext cx="792449" cy="523220"/>
          </a:xfrm>
          <a:prstGeom prst="rect">
            <a:avLst/>
          </a:prstGeom>
          <a:noFill/>
        </p:spPr>
        <p:txBody>
          <a:bodyPr wrap="square" rtlCol="0">
            <a:spAutoFit/>
          </a:bodyPr>
          <a:lstStyle/>
          <a:p>
            <a:pPr algn="ctr"/>
            <a:r>
              <a:rPr lang="en-US" altLang="ja-JP" sz="2800" dirty="0" smtClean="0"/>
              <a:t>size</a:t>
            </a:r>
            <a:endParaRPr kumimoji="1" lang="ja-JP" altLang="en-US" sz="2800" dirty="0"/>
          </a:p>
        </p:txBody>
      </p:sp>
      <p:pic>
        <p:nvPicPr>
          <p:cNvPr id="16" name="図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9099" y="4256712"/>
            <a:ext cx="525053" cy="535767"/>
          </a:xfrm>
          <a:prstGeom prst="rect">
            <a:avLst/>
          </a:prstGeom>
        </p:spPr>
      </p:pic>
      <p:pic>
        <p:nvPicPr>
          <p:cNvPr id="22" name="図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434722" y="5842824"/>
            <a:ext cx="611189" cy="537847"/>
          </a:xfrm>
          <a:prstGeom prst="rect">
            <a:avLst/>
          </a:prstGeom>
        </p:spPr>
      </p:pic>
      <p:pic>
        <p:nvPicPr>
          <p:cNvPr id="1027" name="Picture 3" descr="スクリーンショット 2015-05-22 1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51241" y="1598105"/>
            <a:ext cx="1276580" cy="1997407"/>
          </a:xfrm>
          <a:prstGeom prst="rect">
            <a:avLst/>
          </a:prstGeom>
          <a:noFill/>
          <a:ln>
            <a:noFill/>
          </a:ln>
          <a:effectLst>
            <a:glow rad="228600">
              <a:srgbClr val="FF0000">
                <a:alpha val="40000"/>
              </a:srgbClr>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正方形/長方形 27"/>
          <p:cNvSpPr/>
          <p:nvPr/>
        </p:nvSpPr>
        <p:spPr>
          <a:xfrm>
            <a:off x="36362" y="4109095"/>
            <a:ext cx="1511139" cy="830997"/>
          </a:xfrm>
          <a:prstGeom prst="rect">
            <a:avLst/>
          </a:prstGeom>
        </p:spPr>
        <p:txBody>
          <a:bodyPr wrap="square">
            <a:spAutoFit/>
          </a:bodyPr>
          <a:lstStyle/>
          <a:p>
            <a:pPr algn="ctr"/>
            <a:r>
              <a:rPr lang="en-US" altLang="ja-JP" sz="2400" dirty="0">
                <a:latin typeface="Myriad Web Pro" panose="020B0503030403020204" pitchFamily="34" charset="0"/>
              </a:rPr>
              <a:t>Vestibular</a:t>
            </a:r>
            <a:r>
              <a:rPr lang="en-US" altLang="ja-JP" sz="2400" b="1" dirty="0">
                <a:latin typeface="Myriad Web Pro" panose="020B0503030403020204" pitchFamily="34" charset="0"/>
              </a:rPr>
              <a:t> </a:t>
            </a:r>
            <a:r>
              <a:rPr lang="en-US" altLang="ja-JP" sz="2400" dirty="0">
                <a:latin typeface="Myriad Web Pro" panose="020B0503030403020204" pitchFamily="34" charset="0"/>
              </a:rPr>
              <a:t>Sensation</a:t>
            </a:r>
          </a:p>
        </p:txBody>
      </p:sp>
      <p:sp>
        <p:nvSpPr>
          <p:cNvPr id="29" name="正方形/長方形 28"/>
          <p:cNvSpPr/>
          <p:nvPr/>
        </p:nvSpPr>
        <p:spPr>
          <a:xfrm>
            <a:off x="81808" y="5000583"/>
            <a:ext cx="1512783" cy="830997"/>
          </a:xfrm>
          <a:prstGeom prst="rect">
            <a:avLst/>
          </a:prstGeom>
        </p:spPr>
        <p:txBody>
          <a:bodyPr wrap="square">
            <a:spAutoFit/>
          </a:bodyPr>
          <a:lstStyle/>
          <a:p>
            <a:pPr algn="ctr"/>
            <a:r>
              <a:rPr lang="en-US" altLang="ja-JP" sz="2400" dirty="0" smtClean="0">
                <a:latin typeface="Myriad Web Pro" panose="020B0503030403020204" pitchFamily="34" charset="0"/>
              </a:rPr>
              <a:t>Somatic</a:t>
            </a:r>
            <a:r>
              <a:rPr lang="en-US" altLang="ja-JP" sz="2400" b="1" dirty="0" smtClean="0">
                <a:latin typeface="Myriad Web Pro" panose="020B0503030403020204" pitchFamily="34" charset="0"/>
              </a:rPr>
              <a:t> </a:t>
            </a:r>
            <a:r>
              <a:rPr lang="en-US" altLang="ja-JP" sz="2400" dirty="0">
                <a:latin typeface="Myriad Web Pro" panose="020B0503030403020204" pitchFamily="34" charset="0"/>
              </a:rPr>
              <a:t>Sensation</a:t>
            </a:r>
          </a:p>
        </p:txBody>
      </p:sp>
      <p:pic>
        <p:nvPicPr>
          <p:cNvPr id="38" name="図 3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048662" y="5845865"/>
            <a:ext cx="631417" cy="539673"/>
          </a:xfrm>
          <a:prstGeom prst="rect">
            <a:avLst/>
          </a:prstGeom>
        </p:spPr>
      </p:pic>
      <p:sp>
        <p:nvSpPr>
          <p:cNvPr id="39" name="テキスト ボックス 38"/>
          <p:cNvSpPr txBox="1"/>
          <p:nvPr/>
        </p:nvSpPr>
        <p:spPr>
          <a:xfrm>
            <a:off x="1271002" y="3595512"/>
            <a:ext cx="2250035" cy="584775"/>
          </a:xfrm>
          <a:prstGeom prst="rect">
            <a:avLst/>
          </a:prstGeom>
          <a:noFill/>
        </p:spPr>
        <p:txBody>
          <a:bodyPr wrap="square" rtlCol="0">
            <a:spAutoFit/>
          </a:bodyPr>
          <a:lstStyle/>
          <a:p>
            <a:r>
              <a:rPr lang="en-US" altLang="ja-JP" sz="1100" dirty="0" smtClean="0">
                <a:latin typeface="Myriad Pro" pitchFamily="34" charset="0"/>
              </a:rPr>
              <a:t>“</a:t>
            </a:r>
            <a:r>
              <a:rPr lang="en-US" altLang="ja-JP" sz="1100" dirty="0" err="1" smtClean="0">
                <a:latin typeface="Myriad Pro" pitchFamily="34" charset="0"/>
              </a:rPr>
              <a:t>Cyberith</a:t>
            </a:r>
            <a:r>
              <a:rPr lang="en-US" altLang="ja-JP" sz="1100" dirty="0" smtClean="0">
                <a:latin typeface="Myriad Pro" pitchFamily="34" charset="0"/>
              </a:rPr>
              <a:t> </a:t>
            </a:r>
            <a:r>
              <a:rPr lang="en-US" altLang="ja-JP" sz="1100" dirty="0" err="1" smtClean="0">
                <a:latin typeface="Myriad Pro" pitchFamily="34" charset="0"/>
              </a:rPr>
              <a:t>virtualizer</a:t>
            </a:r>
            <a:r>
              <a:rPr lang="en-US" altLang="ja-JP" sz="1100" dirty="0" smtClean="0">
                <a:latin typeface="Myriad Pro" pitchFamily="34" charset="0"/>
              </a:rPr>
              <a:t>: a </a:t>
            </a:r>
            <a:r>
              <a:rPr lang="en-US" altLang="ja-JP" sz="1100" dirty="0">
                <a:latin typeface="Myriad Pro" pitchFamily="34" charset="0"/>
              </a:rPr>
              <a:t>locomotion device for virtual </a:t>
            </a:r>
            <a:r>
              <a:rPr lang="en-US" altLang="ja-JP" sz="1100" dirty="0" smtClean="0">
                <a:latin typeface="Myriad Pro" pitchFamily="34" charset="0"/>
              </a:rPr>
              <a:t>reality” </a:t>
            </a:r>
            <a:r>
              <a:rPr lang="en-US" altLang="ja-JP" sz="1000" dirty="0" err="1" smtClean="0">
                <a:latin typeface="Myriad Pro" pitchFamily="34" charset="0"/>
              </a:rPr>
              <a:t>T.Cakmak</a:t>
            </a:r>
            <a:r>
              <a:rPr lang="en-US" altLang="ja-JP" sz="1000" dirty="0" smtClean="0">
                <a:latin typeface="Myriad Pro" pitchFamily="34" charset="0"/>
              </a:rPr>
              <a:t> and </a:t>
            </a:r>
            <a:r>
              <a:rPr lang="en-US" altLang="ja-JP" sz="1000" dirty="0" err="1" smtClean="0">
                <a:latin typeface="Myriad Pro" pitchFamily="34" charset="0"/>
              </a:rPr>
              <a:t>H.Hager</a:t>
            </a:r>
            <a:r>
              <a:rPr lang="en-US" altLang="ja-JP" sz="1000" dirty="0" smtClean="0">
                <a:latin typeface="Myriad Pro" pitchFamily="34" charset="0"/>
              </a:rPr>
              <a:t>  SIGGRAPH 2014</a:t>
            </a:r>
            <a:endParaRPr kumimoji="1" lang="ja-JP" altLang="en-US" sz="1000" dirty="0">
              <a:latin typeface="Myriad Pro" pitchFamily="34" charset="0"/>
            </a:endParaRPr>
          </a:p>
        </p:txBody>
      </p:sp>
      <p:sp>
        <p:nvSpPr>
          <p:cNvPr id="40" name="テキスト ボックス 39"/>
          <p:cNvSpPr txBox="1"/>
          <p:nvPr/>
        </p:nvSpPr>
        <p:spPr>
          <a:xfrm>
            <a:off x="3953839" y="3623594"/>
            <a:ext cx="2372554" cy="600164"/>
          </a:xfrm>
          <a:prstGeom prst="rect">
            <a:avLst/>
          </a:prstGeom>
          <a:noFill/>
        </p:spPr>
        <p:txBody>
          <a:bodyPr wrap="square" rtlCol="0">
            <a:spAutoFit/>
          </a:bodyPr>
          <a:lstStyle/>
          <a:p>
            <a:r>
              <a:rPr lang="en-US" altLang="ja-JP" sz="1100" dirty="0" smtClean="0">
                <a:latin typeface="Myriad Pro" pitchFamily="34" charset="0"/>
              </a:rPr>
              <a:t>“Control </a:t>
            </a:r>
            <a:r>
              <a:rPr lang="en-US" altLang="ja-JP" sz="1100" dirty="0">
                <a:latin typeface="Myriad Pro" pitchFamily="34" charset="0"/>
              </a:rPr>
              <a:t>design and experimental </a:t>
            </a:r>
            <a:r>
              <a:rPr lang="en-US" altLang="ja-JP" sz="1100" dirty="0" smtClean="0">
                <a:latin typeface="Myriad Pro" pitchFamily="34" charset="0"/>
              </a:rPr>
              <a:t>evaluation of the 2D </a:t>
            </a:r>
            <a:r>
              <a:rPr lang="en-US" altLang="ja-JP" sz="1100" dirty="0" err="1">
                <a:latin typeface="Myriad Pro" pitchFamily="34" charset="0"/>
              </a:rPr>
              <a:t>CyberWalk</a:t>
            </a:r>
            <a:r>
              <a:rPr lang="en-US" altLang="ja-JP" sz="1100" dirty="0">
                <a:latin typeface="Myriad Pro" pitchFamily="34" charset="0"/>
              </a:rPr>
              <a:t> </a:t>
            </a:r>
            <a:r>
              <a:rPr lang="en-US" altLang="ja-JP" sz="1100" dirty="0" smtClean="0">
                <a:latin typeface="Myriad Pro" pitchFamily="34" charset="0"/>
              </a:rPr>
              <a:t>platform” </a:t>
            </a:r>
            <a:r>
              <a:rPr lang="en-US" altLang="ja-JP" sz="1000" dirty="0" smtClean="0">
                <a:latin typeface="Myriad Pro" pitchFamily="34" charset="0"/>
              </a:rPr>
              <a:t>De </a:t>
            </a:r>
            <a:r>
              <a:rPr lang="en-US" altLang="ja-JP" sz="1000" dirty="0">
                <a:latin typeface="Myriad Pro" pitchFamily="34" charset="0"/>
              </a:rPr>
              <a:t>Luca, </a:t>
            </a:r>
            <a:r>
              <a:rPr lang="en-US" altLang="ja-JP" sz="1000" dirty="0" smtClean="0">
                <a:latin typeface="Myriad Pro" pitchFamily="34" charset="0"/>
              </a:rPr>
              <a:t>A.  et al.,   IROS 2009</a:t>
            </a:r>
            <a:endParaRPr kumimoji="1" lang="ja-JP" altLang="en-US" sz="1000" dirty="0">
              <a:latin typeface="Myriad Pro" pitchFamily="34" charset="0"/>
            </a:endParaRPr>
          </a:p>
        </p:txBody>
      </p:sp>
      <p:sp>
        <p:nvSpPr>
          <p:cNvPr id="41" name="テキスト ボックス 40"/>
          <p:cNvSpPr txBox="1"/>
          <p:nvPr/>
        </p:nvSpPr>
        <p:spPr>
          <a:xfrm>
            <a:off x="6759302" y="3623594"/>
            <a:ext cx="2215774" cy="584775"/>
          </a:xfrm>
          <a:prstGeom prst="rect">
            <a:avLst/>
          </a:prstGeom>
          <a:noFill/>
        </p:spPr>
        <p:txBody>
          <a:bodyPr wrap="square" rtlCol="0">
            <a:spAutoFit/>
          </a:bodyPr>
          <a:lstStyle/>
          <a:p>
            <a:r>
              <a:rPr lang="en-US" altLang="ja-JP" sz="1100" dirty="0" smtClean="0">
                <a:latin typeface="Myriad Pro" pitchFamily="34" charset="0"/>
              </a:rPr>
              <a:t>“Inertial Force Feedback for a Locomotion Interface” </a:t>
            </a:r>
            <a:r>
              <a:rPr lang="en-US" altLang="ja-JP" sz="1000" dirty="0" err="1" smtClean="0">
                <a:latin typeface="Myriad Pro" pitchFamily="34" charset="0"/>
              </a:rPr>
              <a:t>R.R.Christensen</a:t>
            </a:r>
            <a:r>
              <a:rPr lang="en-US" altLang="ja-JP" sz="1000" dirty="0" smtClean="0">
                <a:latin typeface="Myriad Pro" pitchFamily="34" charset="0"/>
              </a:rPr>
              <a:t> et al. , Presence, 2000</a:t>
            </a:r>
            <a:endParaRPr kumimoji="1" lang="ja-JP" altLang="en-US" sz="1000" dirty="0">
              <a:latin typeface="Myriad Pro" pitchFamily="34" charset="0"/>
            </a:endParaRPr>
          </a:p>
        </p:txBody>
      </p:sp>
      <p:pic>
        <p:nvPicPr>
          <p:cNvPr id="42" name="図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68330" y="5847817"/>
            <a:ext cx="525053" cy="535767"/>
          </a:xfrm>
          <a:prstGeom prst="rect">
            <a:avLst/>
          </a:prstGeom>
        </p:spPr>
      </p:pic>
      <p:pic>
        <p:nvPicPr>
          <p:cNvPr id="43" name="図 4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768330" y="5059551"/>
            <a:ext cx="631417" cy="539673"/>
          </a:xfrm>
          <a:prstGeom prst="rect">
            <a:avLst/>
          </a:prstGeom>
        </p:spPr>
      </p:pic>
      <p:pic>
        <p:nvPicPr>
          <p:cNvPr id="44" name="図 4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715147" y="4254758"/>
            <a:ext cx="631417" cy="539673"/>
          </a:xfrm>
          <a:prstGeom prst="rect">
            <a:avLst/>
          </a:prstGeom>
        </p:spPr>
      </p:pic>
      <p:pic>
        <p:nvPicPr>
          <p:cNvPr id="45" name="図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42491" y="4256712"/>
            <a:ext cx="525053" cy="535767"/>
          </a:xfrm>
          <a:prstGeom prst="rect">
            <a:avLst/>
          </a:prstGeom>
        </p:spPr>
      </p:pic>
      <p:pic>
        <p:nvPicPr>
          <p:cNvPr id="46" name="図 4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9308" y="5059551"/>
            <a:ext cx="631417" cy="539673"/>
          </a:xfrm>
          <a:prstGeom prst="rect">
            <a:avLst/>
          </a:prstGeom>
        </p:spPr>
      </p:pic>
      <p:pic>
        <p:nvPicPr>
          <p:cNvPr id="47" name="図 4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38418" y="4256712"/>
            <a:ext cx="525053" cy="535767"/>
          </a:xfrm>
          <a:prstGeom prst="rect">
            <a:avLst/>
          </a:prstGeom>
        </p:spPr>
      </p:pic>
      <p:pic>
        <p:nvPicPr>
          <p:cNvPr id="48" name="図 4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681689" y="5793974"/>
            <a:ext cx="631417" cy="539673"/>
          </a:xfrm>
          <a:prstGeom prst="rect">
            <a:avLst/>
          </a:prstGeom>
        </p:spPr>
      </p:pic>
      <p:pic>
        <p:nvPicPr>
          <p:cNvPr id="49" name="図 4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681690" y="5059550"/>
            <a:ext cx="631417" cy="539673"/>
          </a:xfrm>
          <a:prstGeom prst="rect">
            <a:avLst/>
          </a:prstGeom>
        </p:spPr>
      </p:pic>
      <p:sp>
        <p:nvSpPr>
          <p:cNvPr id="50" name="テキスト ボックス 49"/>
          <p:cNvSpPr txBox="1"/>
          <p:nvPr/>
        </p:nvSpPr>
        <p:spPr>
          <a:xfrm>
            <a:off x="9497523" y="3746704"/>
            <a:ext cx="1184015" cy="338554"/>
          </a:xfrm>
          <a:prstGeom prst="rect">
            <a:avLst/>
          </a:prstGeom>
          <a:noFill/>
        </p:spPr>
        <p:txBody>
          <a:bodyPr wrap="square" rtlCol="0">
            <a:spAutoFit/>
          </a:bodyPr>
          <a:lstStyle/>
          <a:p>
            <a:pPr algn="ctr"/>
            <a:r>
              <a:rPr lang="en-US" altLang="ja-JP" sz="1600" dirty="0" err="1" smtClean="0">
                <a:latin typeface="Myriad Pro" pitchFamily="34" charset="0"/>
              </a:rPr>
              <a:t>VibroSkate</a:t>
            </a:r>
            <a:endParaRPr kumimoji="1" lang="ja-JP" altLang="en-US" sz="1600" dirty="0">
              <a:latin typeface="Myriad Pro" pitchFamily="34" charset="0"/>
            </a:endParaRPr>
          </a:p>
        </p:txBody>
      </p:sp>
      <p:pic>
        <p:nvPicPr>
          <p:cNvPr id="51" name="図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9099" y="5068219"/>
            <a:ext cx="525053" cy="535767"/>
          </a:xfrm>
          <a:prstGeom prst="rect">
            <a:avLst/>
          </a:prstGeom>
        </p:spPr>
      </p:pic>
    </p:spTree>
    <p:extLst>
      <p:ext uri="{BB962C8B-B14F-4D97-AF65-F5344CB8AC3E}">
        <p14:creationId xmlns:p14="http://schemas.microsoft.com/office/powerpoint/2010/main" val="34536919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How </a:t>
            </a:r>
            <a:r>
              <a:rPr kumimoji="1" lang="en-US" altLang="ja-JP" dirty="0" err="1" smtClean="0"/>
              <a:t>VibroSkate</a:t>
            </a:r>
            <a:r>
              <a:rPr kumimoji="1" lang="en-US" altLang="ja-JP" dirty="0" smtClean="0"/>
              <a:t> Reproduce Kinesthesia</a:t>
            </a:r>
            <a:endParaRPr kumimoji="1" lang="ja-JP" altLang="en-US" dirty="0"/>
          </a:p>
        </p:txBody>
      </p:sp>
      <p:sp>
        <p:nvSpPr>
          <p:cNvPr id="6" name="テキスト ボックス 5"/>
          <p:cNvSpPr txBox="1"/>
          <p:nvPr/>
        </p:nvSpPr>
        <p:spPr>
          <a:xfrm>
            <a:off x="1507481" y="1783397"/>
            <a:ext cx="3013646" cy="584775"/>
          </a:xfrm>
          <a:prstGeom prst="rect">
            <a:avLst/>
          </a:prstGeom>
          <a:noFill/>
        </p:spPr>
        <p:txBody>
          <a:bodyPr wrap="none" rtlCol="0">
            <a:spAutoFit/>
          </a:bodyPr>
          <a:lstStyle/>
          <a:p>
            <a:r>
              <a:rPr kumimoji="1" lang="en-US" altLang="ja-JP" sz="3200" dirty="0" smtClean="0">
                <a:latin typeface="Myriad Web Pro" panose="020B0503030403020204" pitchFamily="34" charset="0"/>
              </a:rPr>
              <a:t>Real skateboard</a:t>
            </a:r>
            <a:endParaRPr kumimoji="1" lang="ja-JP" altLang="en-US" sz="3200" dirty="0">
              <a:latin typeface="Myriad Web Pro" panose="020B0503030403020204" pitchFamily="34" charset="0"/>
            </a:endParaRPr>
          </a:p>
        </p:txBody>
      </p:sp>
      <p:pic>
        <p:nvPicPr>
          <p:cNvPr id="8" name="SIGGRAPH2015-2">
            <a:hlinkClick r:id="" action="ppaction://media"/>
          </p:cNvPr>
          <p:cNvPicPr>
            <a:picLocks noGrp="1" noChangeAspect="1"/>
          </p:cNvPicPr>
          <p:nvPr>
            <p:ph idx="1"/>
            <a:videoFile r:link="rId1"/>
            <p:extLst>
              <p:ext uri="{DAA4B4D4-6D71-4841-9C94-3DE7FCFB9230}">
                <p14:media xmlns:p14="http://schemas.microsoft.com/office/powerpoint/2010/main" r:embed="rId2">
                  <p14:trim st="59697" end="118567"/>
                </p14:media>
              </p:ext>
            </p:extLst>
          </p:nvPr>
        </p:nvPicPr>
        <p:blipFill>
          <a:blip r:embed="rId5"/>
          <a:stretch>
            <a:fillRect/>
          </a:stretch>
        </p:blipFill>
        <p:spPr>
          <a:xfrm>
            <a:off x="390113" y="2626458"/>
            <a:ext cx="5248381" cy="2952345"/>
          </a:xfrm>
        </p:spPr>
      </p:pic>
      <p:pic>
        <p:nvPicPr>
          <p:cNvPr id="105" name="SIGGRAPH2015-2">
            <a:hlinkClick r:id="" action="ppaction://media"/>
          </p:cNvPr>
          <p:cNvPicPr>
            <a:picLocks noChangeAspect="1"/>
          </p:cNvPicPr>
          <p:nvPr>
            <a:videoFile r:link="rId1"/>
            <p:extLst>
              <p:ext uri="{DAA4B4D4-6D71-4841-9C94-3DE7FCFB9230}">
                <p14:media xmlns:p14="http://schemas.microsoft.com/office/powerpoint/2010/main" r:embed="rId2">
                  <p14:trim st="89793" end="85798"/>
                </p14:media>
              </p:ext>
            </p:extLst>
          </p:nvPr>
        </p:nvPicPr>
        <p:blipFill>
          <a:blip r:embed="rId6"/>
          <a:stretch>
            <a:fillRect/>
          </a:stretch>
        </p:blipFill>
        <p:spPr>
          <a:xfrm>
            <a:off x="6484083" y="2626457"/>
            <a:ext cx="5248615" cy="2952346"/>
          </a:xfrm>
          <a:prstGeom prst="rect">
            <a:avLst/>
          </a:prstGeom>
        </p:spPr>
      </p:pic>
      <p:sp>
        <p:nvSpPr>
          <p:cNvPr id="106" name="テキスト ボックス 105"/>
          <p:cNvSpPr txBox="1"/>
          <p:nvPr/>
        </p:nvSpPr>
        <p:spPr>
          <a:xfrm>
            <a:off x="8120151" y="1783396"/>
            <a:ext cx="2115323" cy="584775"/>
          </a:xfrm>
          <a:prstGeom prst="rect">
            <a:avLst/>
          </a:prstGeom>
          <a:noFill/>
        </p:spPr>
        <p:txBody>
          <a:bodyPr wrap="none" rtlCol="0">
            <a:spAutoFit/>
          </a:bodyPr>
          <a:lstStyle/>
          <a:p>
            <a:r>
              <a:rPr kumimoji="1" lang="en-US" altLang="ja-JP" sz="3200" dirty="0" err="1" smtClean="0">
                <a:latin typeface="Myriad Web Pro" panose="020B0503030403020204" pitchFamily="34" charset="0"/>
              </a:rPr>
              <a:t>VibroSkate</a:t>
            </a:r>
            <a:endParaRPr kumimoji="1" lang="ja-JP" altLang="en-US" sz="3200" dirty="0">
              <a:latin typeface="Myriad Web Pro" panose="020B0503030403020204" pitchFamily="34" charset="0"/>
            </a:endParaRPr>
          </a:p>
        </p:txBody>
      </p:sp>
      <p:cxnSp>
        <p:nvCxnSpPr>
          <p:cNvPr id="146" name="直線コネクタ 145"/>
          <p:cNvCxnSpPr/>
          <p:nvPr/>
        </p:nvCxnSpPr>
        <p:spPr>
          <a:xfrm>
            <a:off x="6060141" y="1783396"/>
            <a:ext cx="0" cy="4744830"/>
          </a:xfrm>
          <a:prstGeom prst="line">
            <a:avLst/>
          </a:prstGeom>
          <a:ln w="38100">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154" name="正方形/長方形 153"/>
          <p:cNvSpPr/>
          <p:nvPr/>
        </p:nvSpPr>
        <p:spPr>
          <a:xfrm>
            <a:off x="57151" y="1783396"/>
            <a:ext cx="5911102" cy="4098613"/>
          </a:xfrm>
          <a:prstGeom prst="rect">
            <a:avLst/>
          </a:prstGeom>
          <a:noFill/>
          <a:ln>
            <a:solidFill>
              <a:srgbClr val="FF0000"/>
            </a:solidFill>
          </a:ln>
          <a:effectLst>
            <a:glow rad="101600">
              <a:srgbClr val="FF0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409173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82" fill="hold"/>
                                        <p:tgtEl>
                                          <p:spTgt spid="8"/>
                                        </p:tgtEl>
                                      </p:cBhvr>
                                    </p:cmd>
                                  </p:childTnLst>
                                </p:cTn>
                              </p:par>
                            </p:childTnLst>
                          </p:cTn>
                        </p:par>
                        <p:par>
                          <p:cTn id="7" fill="hold">
                            <p:stCondLst>
                              <p:cond delay="1782"/>
                            </p:stCondLst>
                            <p:childTnLst>
                              <p:par>
                                <p:cTn id="8" presetID="1" presetClass="mediacall" presetSubtype="0" fill="hold" nodeType="afterEffect">
                                  <p:stCondLst>
                                    <p:cond delay="0"/>
                                  </p:stCondLst>
                                  <p:childTnLst>
                                    <p:cmd type="call" cmd="playFrom(0.0)">
                                      <p:cBhvr>
                                        <p:cTn id="9" dur="4455" fill="hold"/>
                                        <p:tgtEl>
                                          <p:spTgt spid="10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0" repeatCount="indefinite" fill="remove" display="0">
                  <p:stCondLst>
                    <p:cond delay="indefinite"/>
                  </p:stCondLst>
                </p:cTn>
                <p:tgtEl>
                  <p:spTgt spid="8"/>
                </p:tgtEl>
              </p:cMediaNode>
            </p:video>
            <p:seq concurrent="1" nextAc="seek">
              <p:cTn id="11" restart="whenNotActive" fill="hold" evtFilter="cancelBubble" nodeType="interactiveSeq">
                <p:stCondLst>
                  <p:cond evt="onClick" delay="0">
                    <p:tgtEl>
                      <p:spTgt spid="8"/>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8"/>
                                        </p:tgtEl>
                                      </p:cBhvr>
                                    </p:cmd>
                                  </p:childTnLst>
                                </p:cTn>
                              </p:par>
                            </p:childTnLst>
                          </p:cTn>
                        </p:par>
                      </p:childTnLst>
                    </p:cTn>
                  </p:par>
                </p:childTnLst>
              </p:cTn>
              <p:nextCondLst>
                <p:cond evt="onClick" delay="0">
                  <p:tgtEl>
                    <p:spTgt spid="8"/>
                  </p:tgtEl>
                </p:cond>
              </p:nextCondLst>
            </p:seq>
            <p:seq concurrent="1" nextAc="seek">
              <p:cTn id="16" restart="whenNotActive" fill="hold" evtFilter="cancelBubble" nodeType="interactiveSeq">
                <p:stCondLst>
                  <p:cond evt="onClick" delay="0">
                    <p:tgtEl>
                      <p:spTgt spid="105"/>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105"/>
                                        </p:tgtEl>
                                      </p:cBhvr>
                                    </p:cmd>
                                  </p:childTnLst>
                                </p:cTn>
                              </p:par>
                            </p:childTnLst>
                          </p:cTn>
                        </p:par>
                      </p:childTnLst>
                    </p:cTn>
                  </p:par>
                </p:childTnLst>
              </p:cTn>
              <p:nextCondLst>
                <p:cond evt="onClick" delay="0">
                  <p:tgtEl>
                    <p:spTgt spid="105"/>
                  </p:tgtEl>
                </p:cond>
              </p:nextCondLst>
            </p:seq>
            <p:video>
              <p:cMediaNode vol="80000" mute="1">
                <p:cTn id="21" repeatCount="indefinite" fill="remove" display="0">
                  <p:stCondLst>
                    <p:cond delay="indefinite"/>
                  </p:stCondLst>
                </p:cTn>
                <p:tgtEl>
                  <p:spTgt spid="105"/>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How </a:t>
            </a:r>
            <a:r>
              <a:rPr kumimoji="1" lang="en-US" altLang="ja-JP" dirty="0" err="1" smtClean="0"/>
              <a:t>VibroSkate</a:t>
            </a:r>
            <a:r>
              <a:rPr kumimoji="1" lang="en-US" altLang="ja-JP" dirty="0" smtClean="0"/>
              <a:t> Reproduce Kinesthesia</a:t>
            </a:r>
            <a:endParaRPr kumimoji="1" lang="ja-JP" altLang="en-US" dirty="0"/>
          </a:p>
        </p:txBody>
      </p:sp>
      <p:sp>
        <p:nvSpPr>
          <p:cNvPr id="83" name="タイトル 1"/>
          <p:cNvSpPr txBox="1">
            <a:spLocks/>
          </p:cNvSpPr>
          <p:nvPr/>
        </p:nvSpPr>
        <p:spPr>
          <a:xfrm>
            <a:off x="838200" y="365125"/>
            <a:ext cx="10515600" cy="11599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b="1" kern="1200">
                <a:solidFill>
                  <a:schemeClr val="tx1"/>
                </a:solidFill>
                <a:latin typeface="Myriad Web Pro" panose="020B0503030403020204" pitchFamily="34" charset="0"/>
                <a:ea typeface="+mj-ea"/>
                <a:cs typeface="+mj-cs"/>
              </a:defRPr>
            </a:lvl1pPr>
          </a:lstStyle>
          <a:p>
            <a:r>
              <a:rPr lang="en-US" altLang="ja-JP" smtClean="0"/>
              <a:t>How VibroSkate Reproduce Kinesthesia</a:t>
            </a:r>
            <a:endParaRPr lang="ja-JP" altLang="en-US" dirty="0"/>
          </a:p>
        </p:txBody>
      </p:sp>
      <p:sp>
        <p:nvSpPr>
          <p:cNvPr id="105" name="テキスト ボックス 104"/>
          <p:cNvSpPr txBox="1"/>
          <p:nvPr/>
        </p:nvSpPr>
        <p:spPr>
          <a:xfrm>
            <a:off x="1507481" y="1783397"/>
            <a:ext cx="3013646" cy="584775"/>
          </a:xfrm>
          <a:prstGeom prst="rect">
            <a:avLst/>
          </a:prstGeom>
          <a:noFill/>
        </p:spPr>
        <p:txBody>
          <a:bodyPr wrap="none" rtlCol="0">
            <a:spAutoFit/>
          </a:bodyPr>
          <a:lstStyle/>
          <a:p>
            <a:r>
              <a:rPr kumimoji="1" lang="en-US" altLang="ja-JP" sz="3200" dirty="0" smtClean="0">
                <a:latin typeface="Myriad Web Pro" panose="020B0503030403020204" pitchFamily="34" charset="0"/>
              </a:rPr>
              <a:t>Real skateboard</a:t>
            </a:r>
            <a:endParaRPr kumimoji="1" lang="ja-JP" altLang="en-US" sz="3200" dirty="0">
              <a:latin typeface="Myriad Web Pro" panose="020B0503030403020204" pitchFamily="34" charset="0"/>
            </a:endParaRPr>
          </a:p>
        </p:txBody>
      </p:sp>
      <p:pic>
        <p:nvPicPr>
          <p:cNvPr id="106" name="SIGGRAPH2015-2">
            <a:hlinkClick r:id="" action="ppaction://media"/>
          </p:cNvPr>
          <p:cNvPicPr>
            <a:picLocks noGrp="1" noChangeAspect="1"/>
          </p:cNvPicPr>
          <p:nvPr>
            <p:ph idx="1"/>
            <a:videoFile r:link="rId1"/>
            <p:extLst>
              <p:ext uri="{DAA4B4D4-6D71-4841-9C94-3DE7FCFB9230}">
                <p14:media xmlns:p14="http://schemas.microsoft.com/office/powerpoint/2010/main" r:embed="rId2">
                  <p14:trim st="59697" end="118567"/>
                </p14:media>
              </p:ext>
            </p:extLst>
          </p:nvPr>
        </p:nvPicPr>
        <p:blipFill>
          <a:blip r:embed="rId5"/>
          <a:stretch>
            <a:fillRect/>
          </a:stretch>
        </p:blipFill>
        <p:spPr>
          <a:xfrm>
            <a:off x="390113" y="2626458"/>
            <a:ext cx="5248381" cy="2952345"/>
          </a:xfrm>
        </p:spPr>
      </p:pic>
      <p:pic>
        <p:nvPicPr>
          <p:cNvPr id="107" name="SIGGRAPH2015-2">
            <a:hlinkClick r:id="" action="ppaction://media"/>
          </p:cNvPr>
          <p:cNvPicPr>
            <a:picLocks noChangeAspect="1"/>
          </p:cNvPicPr>
          <p:nvPr>
            <a:videoFile r:link="rId1"/>
            <p:extLst>
              <p:ext uri="{DAA4B4D4-6D71-4841-9C94-3DE7FCFB9230}">
                <p14:media xmlns:p14="http://schemas.microsoft.com/office/powerpoint/2010/main" r:embed="rId2">
                  <p14:trim st="89793" end="85798"/>
                </p14:media>
              </p:ext>
            </p:extLst>
          </p:nvPr>
        </p:nvPicPr>
        <p:blipFill>
          <a:blip r:embed="rId6"/>
          <a:stretch>
            <a:fillRect/>
          </a:stretch>
        </p:blipFill>
        <p:spPr>
          <a:xfrm>
            <a:off x="6484083" y="2626457"/>
            <a:ext cx="5248615" cy="2952346"/>
          </a:xfrm>
          <a:prstGeom prst="rect">
            <a:avLst/>
          </a:prstGeom>
        </p:spPr>
      </p:pic>
      <p:sp>
        <p:nvSpPr>
          <p:cNvPr id="108" name="テキスト ボックス 107"/>
          <p:cNvSpPr txBox="1"/>
          <p:nvPr/>
        </p:nvSpPr>
        <p:spPr>
          <a:xfrm>
            <a:off x="8120151" y="1783396"/>
            <a:ext cx="2115323" cy="584775"/>
          </a:xfrm>
          <a:prstGeom prst="rect">
            <a:avLst/>
          </a:prstGeom>
          <a:noFill/>
        </p:spPr>
        <p:txBody>
          <a:bodyPr wrap="none" rtlCol="0">
            <a:spAutoFit/>
          </a:bodyPr>
          <a:lstStyle/>
          <a:p>
            <a:r>
              <a:rPr kumimoji="1" lang="en-US" altLang="ja-JP" sz="3200" dirty="0" err="1" smtClean="0">
                <a:latin typeface="Myriad Web Pro" panose="020B0503030403020204" pitchFamily="34" charset="0"/>
              </a:rPr>
              <a:t>VibroSkate</a:t>
            </a:r>
            <a:endParaRPr kumimoji="1" lang="ja-JP" altLang="en-US" sz="3200" dirty="0">
              <a:latin typeface="Myriad Web Pro" panose="020B0503030403020204" pitchFamily="34" charset="0"/>
            </a:endParaRPr>
          </a:p>
        </p:txBody>
      </p:sp>
      <p:cxnSp>
        <p:nvCxnSpPr>
          <p:cNvPr id="109" name="直線コネクタ 108"/>
          <p:cNvCxnSpPr/>
          <p:nvPr/>
        </p:nvCxnSpPr>
        <p:spPr>
          <a:xfrm>
            <a:off x="6060141" y="1783396"/>
            <a:ext cx="0" cy="4744830"/>
          </a:xfrm>
          <a:prstGeom prst="line">
            <a:avLst/>
          </a:prstGeom>
          <a:ln w="38100">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112" name="正方形/長方形 111"/>
          <p:cNvSpPr/>
          <p:nvPr/>
        </p:nvSpPr>
        <p:spPr>
          <a:xfrm>
            <a:off x="6191251" y="1783396"/>
            <a:ext cx="5911102" cy="4098613"/>
          </a:xfrm>
          <a:prstGeom prst="rect">
            <a:avLst/>
          </a:prstGeom>
          <a:noFill/>
          <a:ln>
            <a:solidFill>
              <a:srgbClr val="FF0000"/>
            </a:solidFill>
          </a:ln>
          <a:effectLst>
            <a:glow rad="101600">
              <a:srgbClr val="FF0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850289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82" fill="hold"/>
                                        <p:tgtEl>
                                          <p:spTgt spid="106"/>
                                        </p:tgtEl>
                                      </p:cBhvr>
                                    </p:cmd>
                                  </p:childTnLst>
                                </p:cTn>
                              </p:par>
                            </p:childTnLst>
                          </p:cTn>
                        </p:par>
                        <p:par>
                          <p:cTn id="7" fill="hold">
                            <p:stCondLst>
                              <p:cond delay="1782"/>
                            </p:stCondLst>
                            <p:childTnLst>
                              <p:par>
                                <p:cTn id="8" presetID="1" presetClass="mediacall" presetSubtype="0" fill="hold" nodeType="afterEffect">
                                  <p:stCondLst>
                                    <p:cond delay="0"/>
                                  </p:stCondLst>
                                  <p:childTnLst>
                                    <p:cmd type="call" cmd="playFrom(0.0)">
                                      <p:cBhvr>
                                        <p:cTn id="9" dur="4455" fill="hold"/>
                                        <p:tgtEl>
                                          <p:spTgt spid="10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6"/>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106"/>
                                        </p:tgtEl>
                                      </p:cBhvr>
                                    </p:cmd>
                                  </p:childTnLst>
                                </p:cTn>
                              </p:par>
                            </p:childTnLst>
                          </p:cTn>
                        </p:par>
                      </p:childTnLst>
                    </p:cTn>
                  </p:par>
                </p:childTnLst>
              </p:cTn>
              <p:nextCondLst>
                <p:cond evt="onClick" delay="0">
                  <p:tgtEl>
                    <p:spTgt spid="106"/>
                  </p:tgtEl>
                </p:cond>
              </p:nextCondLst>
            </p:seq>
            <p:seq concurrent="1" nextAc="seek">
              <p:cTn id="15" restart="whenNotActive" fill="hold" evtFilter="cancelBubble" nodeType="interactiveSeq">
                <p:stCondLst>
                  <p:cond evt="onClick" delay="0">
                    <p:tgtEl>
                      <p:spTgt spid="107"/>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clickEffect">
                                  <p:stCondLst>
                                    <p:cond delay="0"/>
                                  </p:stCondLst>
                                  <p:childTnLst>
                                    <p:cmd type="call" cmd="togglePause">
                                      <p:cBhvr>
                                        <p:cTn id="19" dur="1" fill="hold"/>
                                        <p:tgtEl>
                                          <p:spTgt spid="107"/>
                                        </p:tgtEl>
                                      </p:cBhvr>
                                    </p:cmd>
                                  </p:childTnLst>
                                </p:cTn>
                              </p:par>
                            </p:childTnLst>
                          </p:cTn>
                        </p:par>
                      </p:childTnLst>
                    </p:cTn>
                  </p:par>
                </p:childTnLst>
              </p:cTn>
              <p:nextCondLst>
                <p:cond evt="onClick" delay="0">
                  <p:tgtEl>
                    <p:spTgt spid="107"/>
                  </p:tgtEl>
                </p:cond>
              </p:nextCondLst>
            </p:seq>
            <p:video>
              <p:cMediaNode vol="80000" mute="1">
                <p:cTn id="20" repeatCount="indefinite" fill="remove" display="0">
                  <p:stCondLst>
                    <p:cond delay="indefinite"/>
                  </p:stCondLst>
                </p:cTn>
                <p:tgtEl>
                  <p:spTgt spid="106"/>
                </p:tgtEl>
              </p:cMediaNode>
            </p:video>
            <p:video>
              <p:cMediaNode vol="80000" mute="1">
                <p:cTn id="21" repeatCount="indefinite" fill="remove" display="0">
                  <p:stCondLst>
                    <p:cond delay="indefinite"/>
                  </p:stCondLst>
                </p:cTn>
                <p:tgtEl>
                  <p:spTgt spid="107"/>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How </a:t>
            </a:r>
            <a:r>
              <a:rPr kumimoji="1" lang="en-US" altLang="ja-JP" dirty="0" err="1" smtClean="0"/>
              <a:t>VibroSkate</a:t>
            </a:r>
            <a:r>
              <a:rPr kumimoji="1" lang="en-US" altLang="ja-JP" dirty="0" smtClean="0"/>
              <a:t> Reproduce Kinesthesia</a:t>
            </a:r>
            <a:endParaRPr kumimoji="1" lang="ja-JP" altLang="en-US" dirty="0"/>
          </a:p>
        </p:txBody>
      </p:sp>
      <p:sp>
        <p:nvSpPr>
          <p:cNvPr id="6" name="テキスト ボックス 5"/>
          <p:cNvSpPr txBox="1"/>
          <p:nvPr/>
        </p:nvSpPr>
        <p:spPr>
          <a:xfrm>
            <a:off x="1507481" y="1783397"/>
            <a:ext cx="3013646" cy="584775"/>
          </a:xfrm>
          <a:prstGeom prst="rect">
            <a:avLst/>
          </a:prstGeom>
          <a:noFill/>
        </p:spPr>
        <p:txBody>
          <a:bodyPr wrap="none" rtlCol="0">
            <a:spAutoFit/>
          </a:bodyPr>
          <a:lstStyle/>
          <a:p>
            <a:r>
              <a:rPr kumimoji="1" lang="en-US" altLang="ja-JP" sz="3200" dirty="0" smtClean="0">
                <a:latin typeface="Myriad Web Pro" panose="020B0503030403020204" pitchFamily="34" charset="0"/>
              </a:rPr>
              <a:t>Real skateboard</a:t>
            </a:r>
            <a:endParaRPr kumimoji="1" lang="ja-JP" altLang="en-US" sz="3200" dirty="0">
              <a:latin typeface="Myriad Web Pro" panose="020B0503030403020204" pitchFamily="34" charset="0"/>
            </a:endParaRPr>
          </a:p>
        </p:txBody>
      </p:sp>
      <p:pic>
        <p:nvPicPr>
          <p:cNvPr id="8" name="SIGGRAPH2015-2">
            <a:hlinkClick r:id="" action="ppaction://media"/>
          </p:cNvPr>
          <p:cNvPicPr>
            <a:picLocks noGrp="1" noChangeAspect="1"/>
          </p:cNvPicPr>
          <p:nvPr>
            <p:ph idx="1"/>
            <a:videoFile r:link="rId1"/>
            <p:extLst>
              <p:ext uri="{DAA4B4D4-6D71-4841-9C94-3DE7FCFB9230}">
                <p14:media xmlns:p14="http://schemas.microsoft.com/office/powerpoint/2010/main" r:embed="rId2">
                  <p14:trim st="59697" end="118567"/>
                </p14:media>
              </p:ext>
            </p:extLst>
          </p:nvPr>
        </p:nvPicPr>
        <p:blipFill>
          <a:blip r:embed="rId5"/>
          <a:stretch>
            <a:fillRect/>
          </a:stretch>
        </p:blipFill>
        <p:spPr>
          <a:xfrm>
            <a:off x="390114" y="2626458"/>
            <a:ext cx="5248381" cy="2952345"/>
          </a:xfrm>
        </p:spPr>
      </p:pic>
      <p:sp>
        <p:nvSpPr>
          <p:cNvPr id="106" name="テキスト ボックス 105"/>
          <p:cNvSpPr txBox="1"/>
          <p:nvPr/>
        </p:nvSpPr>
        <p:spPr>
          <a:xfrm>
            <a:off x="8120151" y="1783396"/>
            <a:ext cx="2115323" cy="584775"/>
          </a:xfrm>
          <a:prstGeom prst="rect">
            <a:avLst/>
          </a:prstGeom>
          <a:noFill/>
        </p:spPr>
        <p:txBody>
          <a:bodyPr wrap="none" rtlCol="0">
            <a:spAutoFit/>
          </a:bodyPr>
          <a:lstStyle/>
          <a:p>
            <a:r>
              <a:rPr kumimoji="1" lang="en-US" altLang="ja-JP" sz="3200" dirty="0" err="1" smtClean="0">
                <a:latin typeface="Myriad Web Pro" panose="020B0503030403020204" pitchFamily="34" charset="0"/>
              </a:rPr>
              <a:t>VibroSkate</a:t>
            </a:r>
            <a:endParaRPr kumimoji="1" lang="ja-JP" altLang="en-US" sz="3200" dirty="0">
              <a:latin typeface="Myriad Web Pro" panose="020B0503030403020204" pitchFamily="34" charset="0"/>
            </a:endParaRPr>
          </a:p>
        </p:txBody>
      </p:sp>
      <p:grpSp>
        <p:nvGrpSpPr>
          <p:cNvPr id="9" name="グループ化 8"/>
          <p:cNvGrpSpPr/>
          <p:nvPr/>
        </p:nvGrpSpPr>
        <p:grpSpPr>
          <a:xfrm>
            <a:off x="9740096" y="3291040"/>
            <a:ext cx="2480269" cy="1836049"/>
            <a:chOff x="9793884" y="2932452"/>
            <a:chExt cx="2480269" cy="1836049"/>
          </a:xfrm>
        </p:grpSpPr>
        <p:sp>
          <p:nvSpPr>
            <p:cNvPr id="7" name="角丸四角形 6"/>
            <p:cNvSpPr/>
            <p:nvPr/>
          </p:nvSpPr>
          <p:spPr>
            <a:xfrm>
              <a:off x="9793884" y="2932452"/>
              <a:ext cx="2362257" cy="1836049"/>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mc:AlternateContent xmlns:mc="http://schemas.openxmlformats.org/markup-compatibility/2006" xmlns:a14="http://schemas.microsoft.com/office/drawing/2010/main">
          <mc:Choice Requires="a14">
            <p:sp>
              <p:nvSpPr>
                <p:cNvPr id="144" name="テキスト ボックス 143"/>
                <p:cNvSpPr txBox="1"/>
                <p:nvPr/>
              </p:nvSpPr>
              <p:spPr>
                <a:xfrm>
                  <a:off x="9952748" y="3034489"/>
                  <a:ext cx="2321405" cy="768287"/>
                </a:xfrm>
                <a:prstGeom prst="rect">
                  <a:avLst/>
                </a:prstGeom>
                <a:noFill/>
              </p:spPr>
              <p:txBody>
                <a:bodyPr wrap="none" lIns="0" tIns="0" rIns="0" bIns="0" rtlCol="0">
                  <a:spAutoFit/>
                </a:bodyPr>
                <a:lstStyle/>
                <a:p>
                  <a:pPr/>
                  <a14:m>
                    <m:oMathPara xmlns:m="http://schemas.openxmlformats.org/officeDocument/2006/math">
                      <m:oMathParaPr>
                        <m:jc m:val="left"/>
                      </m:oMathParaPr>
                      <m:oMath xmlns:m="http://schemas.openxmlformats.org/officeDocument/2006/math">
                        <m:sSub>
                          <m:sSubPr>
                            <m:ctrlPr>
                              <a:rPr kumimoji="1" lang="en-US" altLang="ja-JP" sz="2400" i="1" smtClean="0">
                                <a:latin typeface="Cambria Math" panose="02040503050406030204" pitchFamily="18" charset="0"/>
                              </a:rPr>
                            </m:ctrlPr>
                          </m:sSubPr>
                          <m:e>
                            <m:r>
                              <a:rPr kumimoji="1" lang="en-US" altLang="ja-JP" sz="2400" b="0" i="1" smtClean="0">
                                <a:latin typeface="Cambria Math" panose="02040503050406030204" pitchFamily="18" charset="0"/>
                              </a:rPr>
                              <m:t>𝑓</m:t>
                            </m:r>
                          </m:e>
                          <m:sub>
                            <m:r>
                              <a:rPr kumimoji="1" lang="en-US" altLang="ja-JP" sz="2400" b="0" i="1" smtClean="0">
                                <a:latin typeface="Cambria Math" panose="02040503050406030204" pitchFamily="18" charset="0"/>
                              </a:rPr>
                              <m:t>𝑡𝑟𝑒𝑎𝑑𝑚𝑖𝑙𝑙</m:t>
                            </m:r>
                          </m:sub>
                        </m:sSub>
                      </m:oMath>
                    </m:oMathPara>
                  </a14:m>
                  <a:endParaRPr kumimoji="1" lang="en-US" altLang="ja-JP" sz="2400" i="1" dirty="0" smtClean="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n-US" altLang="ja-JP" sz="2400" i="1" smtClean="0">
                            <a:latin typeface="Cambria Math" panose="02040503050406030204" pitchFamily="18" charset="0"/>
                          </a:rPr>
                          <m:t> </m:t>
                        </m:r>
                        <m:r>
                          <a:rPr lang="en-US" altLang="ja-JP" sz="2400" b="0" i="1" smtClean="0">
                            <a:latin typeface="Cambria Math" panose="02040503050406030204" pitchFamily="18" charset="0"/>
                          </a:rPr>
                          <m:t> </m:t>
                        </m:r>
                        <m:r>
                          <a:rPr kumimoji="1" lang="en-US" altLang="ja-JP" sz="2400" b="0" i="1" smtClean="0">
                            <a:latin typeface="Cambria Math" panose="02040503050406030204" pitchFamily="18" charset="0"/>
                          </a:rPr>
                          <m:t>=</m:t>
                        </m:r>
                        <m:sSub>
                          <m:sSubPr>
                            <m:ctrlPr>
                              <a:rPr kumimoji="1" lang="en-US" altLang="ja-JP" sz="2400" b="0" i="1" smtClean="0">
                                <a:latin typeface="Cambria Math" panose="02040503050406030204" pitchFamily="18" charset="0"/>
                              </a:rPr>
                            </m:ctrlPr>
                          </m:sSubPr>
                          <m:e>
                            <m:r>
                              <a:rPr kumimoji="1" lang="en-US" altLang="ja-JP" sz="2400" b="0" i="1" smtClean="0">
                                <a:latin typeface="Cambria Math" panose="02040503050406030204" pitchFamily="18" charset="0"/>
                              </a:rPr>
                              <m:t>𝑓</m:t>
                            </m:r>
                          </m:e>
                          <m:sub>
                            <m:r>
                              <a:rPr kumimoji="1" lang="en-US" altLang="ja-JP" sz="2400" b="0" i="1" smtClean="0">
                                <a:latin typeface="Cambria Math" panose="02040503050406030204" pitchFamily="18" charset="0"/>
                              </a:rPr>
                              <m:t>𝑏𝑎𝑟</m:t>
                            </m:r>
                          </m:sub>
                        </m:sSub>
                        <m:r>
                          <a:rPr kumimoji="1" lang="en-US" altLang="ja-JP" sz="2400" b="0" i="1" smtClean="0">
                            <a:latin typeface="Cambria Math" panose="02040503050406030204" pitchFamily="18" charset="0"/>
                          </a:rPr>
                          <m:t>+</m:t>
                        </m:r>
                        <m:sSub>
                          <m:sSubPr>
                            <m:ctrlPr>
                              <a:rPr kumimoji="1" lang="en-US" altLang="ja-JP" sz="2400" b="0" i="1" smtClean="0">
                                <a:latin typeface="Cambria Math" panose="02040503050406030204" pitchFamily="18" charset="0"/>
                              </a:rPr>
                            </m:ctrlPr>
                          </m:sSubPr>
                          <m:e>
                            <m:r>
                              <a:rPr kumimoji="1" lang="en-US" altLang="ja-JP" sz="2400" b="0" i="1" smtClean="0">
                                <a:latin typeface="Cambria Math" panose="02040503050406030204" pitchFamily="18" charset="0"/>
                              </a:rPr>
                              <m:t>𝑓</m:t>
                            </m:r>
                          </m:e>
                          <m:sub>
                            <m:r>
                              <a:rPr kumimoji="1" lang="en-US" altLang="ja-JP" sz="2400" b="0" i="1" smtClean="0">
                                <a:latin typeface="Cambria Math" panose="02040503050406030204" pitchFamily="18" charset="0"/>
                              </a:rPr>
                              <m:t>𝑓𝑜𝑜𝑡</m:t>
                            </m:r>
                          </m:sub>
                        </m:sSub>
                      </m:oMath>
                    </m:oMathPara>
                  </a14:m>
                  <a:endParaRPr kumimoji="1" lang="ja-JP" altLang="en-US" sz="2400" dirty="0"/>
                </a:p>
              </p:txBody>
            </p:sp>
          </mc:Choice>
          <mc:Fallback xmlns="">
            <p:sp>
              <p:nvSpPr>
                <p:cNvPr id="144" name="テキスト ボックス 143"/>
                <p:cNvSpPr txBox="1">
                  <a:spLocks noRot="1" noChangeAspect="1" noMove="1" noResize="1" noEditPoints="1" noAdjustHandles="1" noChangeArrowheads="1" noChangeShapeType="1" noTextEdit="1"/>
                </p:cNvSpPr>
                <p:nvPr/>
              </p:nvSpPr>
              <p:spPr>
                <a:xfrm>
                  <a:off x="9952748" y="3034489"/>
                  <a:ext cx="2321405" cy="768287"/>
                </a:xfrm>
                <a:prstGeom prst="rect">
                  <a:avLst/>
                </a:prstGeom>
                <a:blipFill rotWithShape="0">
                  <a:blip r:embed="rId6"/>
                  <a:stretch>
                    <a:fillRect l="-6299" b="-13492"/>
                  </a:stretch>
                </a:blipFill>
              </p:spPr>
              <p:txBody>
                <a:bodyPr/>
                <a:lstStyle/>
                <a:p>
                  <a:r>
                    <a:rPr lang="ja-JP" altLang="en-US">
                      <a:noFill/>
                    </a:rPr>
                    <a:t> </a:t>
                  </a:r>
                </a:p>
              </p:txBody>
            </p:sp>
          </mc:Fallback>
        </mc:AlternateContent>
        <mc:AlternateContent xmlns:mc="http://schemas.openxmlformats.org/markup-compatibility/2006" xmlns:a14="http://schemas.microsoft.com/office/drawing/2010/main">
          <mc:Choice Requires="a14">
            <p:sp>
              <p:nvSpPr>
                <p:cNvPr id="145" name="テキスト ボックス 144"/>
                <p:cNvSpPr txBox="1"/>
                <p:nvPr/>
              </p:nvSpPr>
              <p:spPr>
                <a:xfrm>
                  <a:off x="9952748" y="4142560"/>
                  <a:ext cx="1372363" cy="3985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ja-JP" sz="2400" b="0" i="1" smtClean="0">
                                <a:latin typeface="Cambria Math" panose="02040503050406030204" pitchFamily="18" charset="0"/>
                              </a:rPr>
                            </m:ctrlPr>
                          </m:sSubPr>
                          <m:e>
                            <m:acc>
                              <m:accPr>
                                <m:chr m:val="̈"/>
                                <m:ctrlPr>
                                  <a:rPr kumimoji="1" lang="en-US" altLang="ja-JP" sz="2400" b="0" i="1" smtClean="0">
                                    <a:latin typeface="Cambria Math" panose="02040503050406030204" pitchFamily="18" charset="0"/>
                                  </a:rPr>
                                </m:ctrlPr>
                              </m:accPr>
                              <m:e>
                                <m:r>
                                  <a:rPr kumimoji="1" lang="en-US" altLang="ja-JP" sz="2400" b="0" i="1" smtClean="0">
                                    <a:latin typeface="Cambria Math" panose="02040503050406030204" pitchFamily="18" charset="0"/>
                                  </a:rPr>
                                  <m:t>𝑥</m:t>
                                </m:r>
                              </m:e>
                            </m:acc>
                          </m:e>
                          <m:sub>
                            <m:r>
                              <a:rPr kumimoji="1" lang="en-US" altLang="ja-JP" sz="2400" b="0" i="1" smtClean="0">
                                <a:latin typeface="Cambria Math" panose="02040503050406030204" pitchFamily="18" charset="0"/>
                              </a:rPr>
                              <m:t>𝑏𝑜𝑑𝑦</m:t>
                            </m:r>
                          </m:sub>
                        </m:sSub>
                        <m:r>
                          <a:rPr kumimoji="1" lang="en-US" altLang="ja-JP" sz="2400" b="0" i="1" smtClean="0">
                            <a:latin typeface="Cambria Math" panose="02040503050406030204" pitchFamily="18" charset="0"/>
                          </a:rPr>
                          <m:t>=0</m:t>
                        </m:r>
                      </m:oMath>
                    </m:oMathPara>
                  </a14:m>
                  <a:endParaRPr kumimoji="1" lang="ja-JP" altLang="en-US" sz="2400" dirty="0"/>
                </a:p>
              </p:txBody>
            </p:sp>
          </mc:Choice>
          <mc:Fallback xmlns="">
            <p:sp>
              <p:nvSpPr>
                <p:cNvPr id="145" name="テキスト ボックス 144"/>
                <p:cNvSpPr txBox="1">
                  <a:spLocks noRot="1" noChangeAspect="1" noMove="1" noResize="1" noEditPoints="1" noAdjustHandles="1" noChangeArrowheads="1" noChangeShapeType="1" noTextEdit="1"/>
                </p:cNvSpPr>
                <p:nvPr/>
              </p:nvSpPr>
              <p:spPr>
                <a:xfrm>
                  <a:off x="9952748" y="4142560"/>
                  <a:ext cx="1372363" cy="398507"/>
                </a:xfrm>
                <a:prstGeom prst="rect">
                  <a:avLst/>
                </a:prstGeom>
                <a:blipFill rotWithShape="0">
                  <a:blip r:embed="rId7"/>
                  <a:stretch>
                    <a:fillRect l="-2667" t="-1515" r="-4889" b="-24242"/>
                  </a:stretch>
                </a:blipFill>
              </p:spPr>
              <p:txBody>
                <a:bodyPr/>
                <a:lstStyle/>
                <a:p>
                  <a:r>
                    <a:rPr lang="ja-JP" altLang="en-US">
                      <a:noFill/>
                    </a:rPr>
                    <a:t> </a:t>
                  </a:r>
                </a:p>
              </p:txBody>
            </p:sp>
          </mc:Fallback>
        </mc:AlternateContent>
      </p:grpSp>
      <p:cxnSp>
        <p:nvCxnSpPr>
          <p:cNvPr id="146" name="直線コネクタ 145"/>
          <p:cNvCxnSpPr/>
          <p:nvPr/>
        </p:nvCxnSpPr>
        <p:spPr>
          <a:xfrm>
            <a:off x="6096000" y="1787841"/>
            <a:ext cx="0" cy="4744830"/>
          </a:xfrm>
          <a:prstGeom prst="line">
            <a:avLst/>
          </a:prstGeom>
          <a:ln w="38100">
            <a:solidFill>
              <a:schemeClr val="tx1"/>
            </a:solidFill>
            <a:prstDash val="sysDot"/>
          </a:ln>
        </p:spPr>
        <p:style>
          <a:lnRef idx="1">
            <a:schemeClr val="accent1"/>
          </a:lnRef>
          <a:fillRef idx="0">
            <a:schemeClr val="accent1"/>
          </a:fillRef>
          <a:effectRef idx="0">
            <a:schemeClr val="accent1"/>
          </a:effectRef>
          <a:fontRef idx="minor">
            <a:schemeClr val="tx1"/>
          </a:fontRef>
        </p:style>
      </p:cxnSp>
      <p:pic>
        <p:nvPicPr>
          <p:cNvPr id="3" name="図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098088" y="2729807"/>
            <a:ext cx="3642008" cy="2745645"/>
          </a:xfrm>
          <a:prstGeom prst="rect">
            <a:avLst/>
          </a:prstGeom>
        </p:spPr>
      </p:pic>
      <p:sp>
        <p:nvSpPr>
          <p:cNvPr id="53" name="正方形/長方形 52"/>
          <p:cNvSpPr/>
          <p:nvPr/>
        </p:nvSpPr>
        <p:spPr>
          <a:xfrm>
            <a:off x="6191251" y="1783396"/>
            <a:ext cx="5911102" cy="4098613"/>
          </a:xfrm>
          <a:prstGeom prst="rect">
            <a:avLst/>
          </a:prstGeom>
          <a:noFill/>
          <a:ln>
            <a:solidFill>
              <a:srgbClr val="FF0000"/>
            </a:solidFill>
          </a:ln>
          <a:effectLst>
            <a:glow rad="101600">
              <a:srgbClr val="FF0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4035170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8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remove"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グループ化 7"/>
          <p:cNvGrpSpPr/>
          <p:nvPr/>
        </p:nvGrpSpPr>
        <p:grpSpPr>
          <a:xfrm>
            <a:off x="5142296" y="4172022"/>
            <a:ext cx="2899769" cy="2306403"/>
            <a:chOff x="523143" y="2601655"/>
            <a:chExt cx="4395022" cy="3495690"/>
          </a:xfrm>
        </p:grpSpPr>
        <p:pic>
          <p:nvPicPr>
            <p:cNvPr id="6" name="図 5"/>
            <p:cNvPicPr>
              <a:picLocks noChangeAspect="1"/>
            </p:cNvPicPr>
            <p:nvPr/>
          </p:nvPicPr>
          <p:blipFill rotWithShape="1">
            <a:blip r:embed="rId3" cstate="print">
              <a:extLst>
                <a:ext uri="{28A0092B-C50C-407E-A947-70E740481C1C}">
                  <a14:useLocalDpi xmlns:a14="http://schemas.microsoft.com/office/drawing/2010/main" val="0"/>
                </a:ext>
              </a:extLst>
            </a:blip>
            <a:srcRect l="2167" t="20666" r="4833" b="20444"/>
            <a:stretch/>
          </p:blipFill>
          <p:spPr>
            <a:xfrm>
              <a:off x="523143" y="2601655"/>
              <a:ext cx="4395022" cy="2037986"/>
            </a:xfrm>
            <a:prstGeom prst="rect">
              <a:avLst/>
            </a:prstGeom>
          </p:spPr>
        </p:pic>
        <p:pic>
          <p:nvPicPr>
            <p:cNvPr id="5" name="図 4"/>
            <p:cNvPicPr>
              <a:picLocks noChangeAspect="1"/>
            </p:cNvPicPr>
            <p:nvPr/>
          </p:nvPicPr>
          <p:blipFill rotWithShape="1">
            <a:blip r:embed="rId4" cstate="print">
              <a:extLst>
                <a:ext uri="{28A0092B-C50C-407E-A947-70E740481C1C}">
                  <a14:useLocalDpi xmlns:a14="http://schemas.microsoft.com/office/drawing/2010/main" val="0"/>
                </a:ext>
              </a:extLst>
            </a:blip>
            <a:srcRect l="4075" t="28096" r="6084" b="29523"/>
            <a:stretch/>
          </p:blipFill>
          <p:spPr>
            <a:xfrm>
              <a:off x="523143" y="4715165"/>
              <a:ext cx="4395022" cy="1382180"/>
            </a:xfrm>
            <a:prstGeom prst="rect">
              <a:avLst/>
            </a:prstGeom>
          </p:spPr>
        </p:pic>
      </p:grpSp>
      <p:pic>
        <p:nvPicPr>
          <p:cNvPr id="11" name="図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21938" y="1197783"/>
            <a:ext cx="5350987" cy="3397877"/>
          </a:xfrm>
          <a:prstGeom prst="rect">
            <a:avLst/>
          </a:prstGeom>
        </p:spPr>
      </p:pic>
      <p:sp>
        <p:nvSpPr>
          <p:cNvPr id="2" name="タイトル 1"/>
          <p:cNvSpPr>
            <a:spLocks noGrp="1"/>
          </p:cNvSpPr>
          <p:nvPr>
            <p:ph type="title"/>
          </p:nvPr>
        </p:nvSpPr>
        <p:spPr/>
        <p:txBody>
          <a:bodyPr/>
          <a:lstStyle/>
          <a:p>
            <a:r>
              <a:rPr kumimoji="1" lang="en-US" altLang="ja-JP" dirty="0" smtClean="0"/>
              <a:t>Implementation</a:t>
            </a:r>
            <a:endParaRPr kumimoji="1" lang="ja-JP" altLang="en-US" dirty="0"/>
          </a:p>
        </p:txBody>
      </p:sp>
      <p:pic>
        <p:nvPicPr>
          <p:cNvPr id="10" name="コンテンツ プレースホルダー 9"/>
          <p:cNvPicPr>
            <a:picLocks noGrp="1" noChangeAspect="1"/>
          </p:cNvPicPr>
          <p:nvPr>
            <p:ph idx="1"/>
          </p:nvPr>
        </p:nvPicPr>
        <p:blipFill>
          <a:blip r:embed="rId6">
            <a:extLst>
              <a:ext uri="{28A0092B-C50C-407E-A947-70E740481C1C}">
                <a14:useLocalDpi xmlns:a14="http://schemas.microsoft.com/office/drawing/2010/main" val="0"/>
              </a:ext>
            </a:extLst>
          </a:blip>
          <a:stretch>
            <a:fillRect/>
          </a:stretch>
        </p:blipFill>
        <p:spPr>
          <a:xfrm rot="21405330">
            <a:off x="-423769" y="1679300"/>
            <a:ext cx="5581136" cy="4678853"/>
          </a:xfrm>
        </p:spPr>
      </p:pic>
      <p:sp>
        <p:nvSpPr>
          <p:cNvPr id="12" name="円弧 11"/>
          <p:cNvSpPr/>
          <p:nvPr/>
        </p:nvSpPr>
        <p:spPr>
          <a:xfrm rot="20172375">
            <a:off x="5082994" y="4265276"/>
            <a:ext cx="2494848" cy="2190695"/>
          </a:xfrm>
          <a:prstGeom prst="arc">
            <a:avLst>
              <a:gd name="adj1" fmla="val 16200000"/>
              <a:gd name="adj2" fmla="val 1127037"/>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cxnSp>
        <p:nvCxnSpPr>
          <p:cNvPr id="14" name="直線矢印コネクタ 13"/>
          <p:cNvCxnSpPr/>
          <p:nvPr/>
        </p:nvCxnSpPr>
        <p:spPr>
          <a:xfrm flipH="1">
            <a:off x="6614319" y="5566485"/>
            <a:ext cx="1637941" cy="455970"/>
          </a:xfrm>
          <a:prstGeom prst="straightConnector1">
            <a:avLst/>
          </a:prstGeom>
          <a:ln w="635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正方形/長方形 16"/>
          <p:cNvSpPr/>
          <p:nvPr/>
        </p:nvSpPr>
        <p:spPr>
          <a:xfrm>
            <a:off x="8182015" y="5164004"/>
            <a:ext cx="2142816" cy="830997"/>
          </a:xfrm>
          <a:prstGeom prst="rect">
            <a:avLst/>
          </a:prstGeom>
          <a:noFill/>
          <a:ln>
            <a:noFill/>
          </a:ln>
        </p:spPr>
        <p:txBody>
          <a:bodyPr wrap="square">
            <a:spAutoFit/>
          </a:bodyPr>
          <a:lstStyle/>
          <a:p>
            <a:r>
              <a:rPr lang="en-US" altLang="ja-JP" sz="2400" dirty="0" smtClean="0">
                <a:latin typeface="Myriad Web Pro" panose="020B0503030403020204" pitchFamily="34" charset="0"/>
              </a:rPr>
              <a:t>Gyroscope &amp; Accelerometer</a:t>
            </a:r>
            <a:endParaRPr lang="en-US" altLang="ja-JP" sz="2400" dirty="0"/>
          </a:p>
        </p:txBody>
      </p:sp>
      <p:sp>
        <p:nvSpPr>
          <p:cNvPr id="20" name="正方形/長方形 19"/>
          <p:cNvSpPr/>
          <p:nvPr/>
        </p:nvSpPr>
        <p:spPr>
          <a:xfrm>
            <a:off x="7995550" y="4167144"/>
            <a:ext cx="2466474" cy="830997"/>
          </a:xfrm>
          <a:prstGeom prst="rect">
            <a:avLst/>
          </a:prstGeom>
          <a:noFill/>
        </p:spPr>
        <p:txBody>
          <a:bodyPr wrap="square">
            <a:spAutoFit/>
          </a:bodyPr>
          <a:lstStyle/>
          <a:p>
            <a:pPr algn="ctr"/>
            <a:r>
              <a:rPr lang="en-US" altLang="ja-JP" sz="2400" dirty="0" smtClean="0">
                <a:latin typeface="Myriad Web Pro" panose="020B0503030403020204" pitchFamily="34" charset="0"/>
              </a:rPr>
              <a:t>Change direction by tilting</a:t>
            </a:r>
            <a:endParaRPr lang="en-US" altLang="ja-JP" sz="2400" dirty="0"/>
          </a:p>
        </p:txBody>
      </p:sp>
      <p:cxnSp>
        <p:nvCxnSpPr>
          <p:cNvPr id="29" name="直線矢印コネクタ 28"/>
          <p:cNvCxnSpPr/>
          <p:nvPr/>
        </p:nvCxnSpPr>
        <p:spPr>
          <a:xfrm flipH="1">
            <a:off x="6614319" y="2017263"/>
            <a:ext cx="1123917" cy="123707"/>
          </a:xfrm>
          <a:prstGeom prst="straightConnector1">
            <a:avLst/>
          </a:prstGeom>
          <a:ln w="6350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32" name="グループ化 31"/>
          <p:cNvGrpSpPr/>
          <p:nvPr/>
        </p:nvGrpSpPr>
        <p:grpSpPr>
          <a:xfrm>
            <a:off x="7744693" y="1586749"/>
            <a:ext cx="2256599" cy="851277"/>
            <a:chOff x="9384489" y="1579235"/>
            <a:chExt cx="2256599" cy="851277"/>
          </a:xfrm>
        </p:grpSpPr>
        <p:sp>
          <p:nvSpPr>
            <p:cNvPr id="30" name="角丸四角形 29"/>
            <p:cNvSpPr/>
            <p:nvPr/>
          </p:nvSpPr>
          <p:spPr>
            <a:xfrm>
              <a:off x="9384489" y="1583581"/>
              <a:ext cx="2256599" cy="84693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正方形/長方形 30"/>
            <p:cNvSpPr/>
            <p:nvPr/>
          </p:nvSpPr>
          <p:spPr>
            <a:xfrm>
              <a:off x="9469428" y="1579235"/>
              <a:ext cx="2142816" cy="830997"/>
            </a:xfrm>
            <a:prstGeom prst="rect">
              <a:avLst/>
            </a:prstGeom>
          </p:spPr>
          <p:txBody>
            <a:bodyPr wrap="square">
              <a:spAutoFit/>
            </a:bodyPr>
            <a:lstStyle/>
            <a:p>
              <a:r>
                <a:rPr lang="en-US" altLang="ja-JP" sz="2400" dirty="0" smtClean="0">
                  <a:latin typeface="Myriad Web Pro" panose="020B0503030403020204" pitchFamily="34" charset="0"/>
                </a:rPr>
                <a:t>Geared motor for driving belt</a:t>
              </a:r>
              <a:endParaRPr lang="en-US" altLang="ja-JP" sz="2400" dirty="0"/>
            </a:p>
          </p:txBody>
        </p:sp>
      </p:grpSp>
      <p:pic>
        <p:nvPicPr>
          <p:cNvPr id="38" name="図 3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114012" y="2265648"/>
            <a:ext cx="1184588" cy="1184588"/>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0" name="円/楕円 39"/>
          <p:cNvSpPr/>
          <p:nvPr/>
        </p:nvSpPr>
        <p:spPr>
          <a:xfrm>
            <a:off x="8170401" y="2949127"/>
            <a:ext cx="422091" cy="422091"/>
          </a:xfrm>
          <a:prstGeom prst="ellipse">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42" name="直線コネクタ 41"/>
          <p:cNvCxnSpPr/>
          <p:nvPr/>
        </p:nvCxnSpPr>
        <p:spPr>
          <a:xfrm flipV="1">
            <a:off x="8449707" y="2286200"/>
            <a:ext cx="1977293" cy="65751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4" name="直線コネクタ 43"/>
          <p:cNvCxnSpPr>
            <a:stCxn id="40" idx="4"/>
          </p:cNvCxnSpPr>
          <p:nvPr/>
        </p:nvCxnSpPr>
        <p:spPr>
          <a:xfrm>
            <a:off x="8381447" y="3371218"/>
            <a:ext cx="2214182" cy="9879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55" name="グループ化 54"/>
          <p:cNvGrpSpPr/>
          <p:nvPr/>
        </p:nvGrpSpPr>
        <p:grpSpPr>
          <a:xfrm>
            <a:off x="10001292" y="3418540"/>
            <a:ext cx="2056995" cy="611748"/>
            <a:chOff x="9927413" y="2211473"/>
            <a:chExt cx="2056995" cy="611748"/>
          </a:xfrm>
        </p:grpSpPr>
        <p:sp>
          <p:nvSpPr>
            <p:cNvPr id="53" name="角丸四角形 52"/>
            <p:cNvSpPr/>
            <p:nvPr/>
          </p:nvSpPr>
          <p:spPr>
            <a:xfrm>
              <a:off x="10063116" y="2277194"/>
              <a:ext cx="1921292" cy="54602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4" name="正方形/長方形 53"/>
            <p:cNvSpPr/>
            <p:nvPr/>
          </p:nvSpPr>
          <p:spPr>
            <a:xfrm>
              <a:off x="9927413" y="2211473"/>
              <a:ext cx="1891378" cy="393601"/>
            </a:xfrm>
            <a:prstGeom prst="rect">
              <a:avLst/>
            </a:prstGeom>
          </p:spPr>
          <p:txBody>
            <a:bodyPr wrap="square">
              <a:spAutoFit/>
            </a:bodyPr>
            <a:lstStyle/>
            <a:p>
              <a:r>
                <a:rPr lang="en-US" altLang="ja-JP" sz="2400" dirty="0" smtClean="0">
                  <a:latin typeface="Myriad Web Pro" panose="020B0503030403020204" pitchFamily="34" charset="0"/>
                </a:rPr>
                <a:t>Force sensor</a:t>
              </a:r>
            </a:p>
          </p:txBody>
        </p:sp>
      </p:grpSp>
      <p:sp>
        <p:nvSpPr>
          <p:cNvPr id="60" name="円弧 59"/>
          <p:cNvSpPr/>
          <p:nvPr/>
        </p:nvSpPr>
        <p:spPr>
          <a:xfrm rot="10513897" flipH="1">
            <a:off x="2027417" y="5011059"/>
            <a:ext cx="3069932" cy="1319468"/>
          </a:xfrm>
          <a:prstGeom prst="arc">
            <a:avLst>
              <a:gd name="adj1" fmla="val 11853052"/>
              <a:gd name="adj2" fmla="val 20561395"/>
            </a:avLst>
          </a:prstGeom>
          <a:ln w="63500">
            <a:solidFill>
              <a:schemeClr val="bg1">
                <a:lumMod val="50000"/>
              </a:schemeClr>
            </a:solidFill>
            <a:headEnd type="arrow"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cxnSp>
        <p:nvCxnSpPr>
          <p:cNvPr id="62" name="直線矢印コネクタ 61"/>
          <p:cNvCxnSpPr/>
          <p:nvPr/>
        </p:nvCxnSpPr>
        <p:spPr>
          <a:xfrm flipH="1">
            <a:off x="3467777" y="3450236"/>
            <a:ext cx="1821968" cy="1271610"/>
          </a:xfrm>
          <a:prstGeom prst="straightConnector1">
            <a:avLst/>
          </a:prstGeom>
          <a:ln w="63500">
            <a:solidFill>
              <a:schemeClr val="bg1">
                <a:lumMod val="50000"/>
              </a:schemeClr>
            </a:solidFill>
            <a:headEnd type="none" w="med" len="med"/>
            <a:tailEnd type="arrow" w="med" len="med"/>
          </a:ln>
          <a:effectLst/>
        </p:spPr>
        <p:style>
          <a:lnRef idx="1">
            <a:schemeClr val="accent1"/>
          </a:lnRef>
          <a:fillRef idx="0">
            <a:schemeClr val="accent1"/>
          </a:fillRef>
          <a:effectRef idx="0">
            <a:schemeClr val="accent1"/>
          </a:effectRef>
          <a:fontRef idx="minor">
            <a:schemeClr val="tx1"/>
          </a:fontRef>
        </p:style>
      </p:cxnSp>
      <p:sp>
        <p:nvSpPr>
          <p:cNvPr id="77" name="テキスト ボックス 76"/>
          <p:cNvSpPr txBox="1"/>
          <p:nvPr/>
        </p:nvSpPr>
        <p:spPr>
          <a:xfrm>
            <a:off x="10136995" y="3793205"/>
            <a:ext cx="1503857" cy="256020"/>
          </a:xfrm>
          <a:prstGeom prst="rect">
            <a:avLst/>
          </a:prstGeom>
          <a:noFill/>
        </p:spPr>
        <p:txBody>
          <a:bodyPr wrap="square" rtlCol="0">
            <a:spAutoFit/>
          </a:bodyPr>
          <a:lstStyle/>
          <a:p>
            <a:r>
              <a:rPr lang="en-US" altLang="ja-JP" sz="1000" dirty="0" smtClean="0">
                <a:latin typeface="Myriad Pro" pitchFamily="34" charset="0"/>
              </a:rPr>
              <a:t>http://www.aandd.co.jp</a:t>
            </a:r>
            <a:endParaRPr kumimoji="1" lang="ja-JP" altLang="en-US" sz="1000" dirty="0">
              <a:latin typeface="Myriad Pro" pitchFamily="34" charset="0"/>
            </a:endParaRPr>
          </a:p>
        </p:txBody>
      </p:sp>
      <p:sp>
        <p:nvSpPr>
          <p:cNvPr id="81" name="左矢印 80"/>
          <p:cNvSpPr/>
          <p:nvPr/>
        </p:nvSpPr>
        <p:spPr>
          <a:xfrm rot="19850684">
            <a:off x="1053160" y="2442053"/>
            <a:ext cx="745259" cy="405458"/>
          </a:xfrm>
          <a:prstGeom prst="left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3" name="左矢印 82"/>
          <p:cNvSpPr/>
          <p:nvPr/>
        </p:nvSpPr>
        <p:spPr>
          <a:xfrm rot="19850684">
            <a:off x="2786884" y="4541095"/>
            <a:ext cx="745259" cy="405458"/>
          </a:xfrm>
          <a:prstGeom prst="left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4" name="左矢印 83"/>
          <p:cNvSpPr/>
          <p:nvPr/>
        </p:nvSpPr>
        <p:spPr>
          <a:xfrm rot="19850684">
            <a:off x="1581651" y="4641608"/>
            <a:ext cx="745259" cy="405458"/>
          </a:xfrm>
          <a:prstGeom prst="left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461631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3"/>
                                        </p:tgtEl>
                                        <p:attrNameLst>
                                          <p:attrName>style.visibility</p:attrName>
                                        </p:attrNameLst>
                                      </p:cBhvr>
                                      <p:to>
                                        <p:strVal val="visible"/>
                                      </p:to>
                                    </p:set>
                                  </p:childTnLst>
                                </p:cTn>
                              </p:par>
                              <p:par>
                                <p:cTn id="11" presetID="1" presetClass="exit" presetSubtype="0" fill="hold" grpId="1" nodeType="withEffect">
                                  <p:stCondLst>
                                    <p:cond delay="0"/>
                                  </p:stCondLst>
                                  <p:childTnLst>
                                    <p:set>
                                      <p:cBhvr>
                                        <p:cTn id="12" dur="1" fill="hold">
                                          <p:stCondLst>
                                            <p:cond delay="0"/>
                                          </p:stCondLst>
                                        </p:cTn>
                                        <p:tgtEl>
                                          <p:spTgt spid="8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1"/>
                                        </p:tgtEl>
                                        <p:attrNameLst>
                                          <p:attrName>style.visibility</p:attrName>
                                        </p:attrNameLst>
                                      </p:cBhvr>
                                      <p:to>
                                        <p:strVal val="visible"/>
                                      </p:to>
                                    </p:set>
                                  </p:childTnLst>
                                </p:cTn>
                              </p:par>
                              <p:par>
                                <p:cTn id="17" presetID="1" presetClass="exit" presetSubtype="0" fill="hold" grpId="1" nodeType="withEffect">
                                  <p:stCondLst>
                                    <p:cond delay="0"/>
                                  </p:stCondLst>
                                  <p:childTnLst>
                                    <p:set>
                                      <p:cBhvr>
                                        <p:cTn id="18" dur="1" fill="hold">
                                          <p:stCondLst>
                                            <p:cond delay="0"/>
                                          </p:stCondLst>
                                        </p:cTn>
                                        <p:tgtEl>
                                          <p:spTgt spid="8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8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1" grpId="1" animBg="1"/>
      <p:bldP spid="83" grpId="0" animBg="1"/>
      <p:bldP spid="83" grpId="1" animBg="1"/>
      <p:bldP spid="84" grpId="0" animBg="1"/>
      <p:bldP spid="8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Introduction - Vibration</a:t>
            </a:r>
            <a:endParaRPr kumimoji="1" lang="ja-JP" altLang="en-US" dirty="0"/>
          </a:p>
        </p:txBody>
      </p:sp>
      <p:sp>
        <p:nvSpPr>
          <p:cNvPr id="6" name="テキスト ボックス 5"/>
          <p:cNvSpPr txBox="1"/>
          <p:nvPr/>
        </p:nvSpPr>
        <p:spPr>
          <a:xfrm>
            <a:off x="2885385" y="2357635"/>
            <a:ext cx="3315203" cy="707886"/>
          </a:xfrm>
          <a:prstGeom prst="rect">
            <a:avLst/>
          </a:prstGeom>
          <a:noFill/>
        </p:spPr>
        <p:txBody>
          <a:bodyPr wrap="none" rtlCol="0">
            <a:spAutoFit/>
          </a:bodyPr>
          <a:lstStyle/>
          <a:p>
            <a:r>
              <a:rPr kumimoji="1" lang="en-US" altLang="ja-JP" sz="4000" dirty="0" smtClean="0"/>
              <a:t>Haptics on feet</a:t>
            </a:r>
            <a:endParaRPr kumimoji="1" lang="ja-JP" altLang="en-US" sz="4000" dirty="0"/>
          </a:p>
        </p:txBody>
      </p:sp>
      <p:sp>
        <p:nvSpPr>
          <p:cNvPr id="7" name="テキスト ボックス 6"/>
          <p:cNvSpPr txBox="1"/>
          <p:nvPr/>
        </p:nvSpPr>
        <p:spPr>
          <a:xfrm>
            <a:off x="6698596" y="2143780"/>
            <a:ext cx="2311467" cy="646331"/>
          </a:xfrm>
          <a:prstGeom prst="rect">
            <a:avLst/>
          </a:prstGeom>
          <a:noFill/>
        </p:spPr>
        <p:txBody>
          <a:bodyPr wrap="none" rtlCol="0">
            <a:spAutoFit/>
          </a:bodyPr>
          <a:lstStyle/>
          <a:p>
            <a:r>
              <a:rPr lang="en-US" altLang="ja-JP" sz="3600" dirty="0" smtClean="0"/>
              <a:t>Kinesthesia</a:t>
            </a:r>
            <a:endParaRPr kumimoji="1" lang="ja-JP" altLang="en-US" sz="3600" dirty="0"/>
          </a:p>
        </p:txBody>
      </p:sp>
      <p:sp>
        <p:nvSpPr>
          <p:cNvPr id="8" name="テキスト ボックス 7"/>
          <p:cNvSpPr txBox="1"/>
          <p:nvPr/>
        </p:nvSpPr>
        <p:spPr>
          <a:xfrm>
            <a:off x="6698596" y="2756157"/>
            <a:ext cx="1906932" cy="646331"/>
          </a:xfrm>
          <a:prstGeom prst="rect">
            <a:avLst/>
          </a:prstGeom>
          <a:noFill/>
        </p:spPr>
        <p:txBody>
          <a:bodyPr wrap="none" rtlCol="0">
            <a:spAutoFit/>
          </a:bodyPr>
          <a:lstStyle/>
          <a:p>
            <a:r>
              <a:rPr lang="en-US" altLang="ja-JP" sz="3600" dirty="0" smtClean="0"/>
              <a:t>Vibration</a:t>
            </a:r>
            <a:endParaRPr kumimoji="1" lang="ja-JP" altLang="en-US" sz="3600" dirty="0"/>
          </a:p>
        </p:txBody>
      </p:sp>
      <p:sp>
        <p:nvSpPr>
          <p:cNvPr id="9" name="左中かっこ 8"/>
          <p:cNvSpPr/>
          <p:nvPr/>
        </p:nvSpPr>
        <p:spPr>
          <a:xfrm>
            <a:off x="6187497" y="2143780"/>
            <a:ext cx="346172" cy="1135597"/>
          </a:xfrm>
          <a:prstGeom prst="leftBrace">
            <a:avLst/>
          </a:prstGeom>
          <a:ln>
            <a:solidFill>
              <a:schemeClr val="accent2"/>
            </a:solidFill>
          </a:ln>
        </p:spPr>
        <p:style>
          <a:lnRef idx="1">
            <a:schemeClr val="dk1"/>
          </a:lnRef>
          <a:fillRef idx="0">
            <a:schemeClr val="dk1"/>
          </a:fillRef>
          <a:effectRef idx="0">
            <a:schemeClr val="dk1"/>
          </a:effectRef>
          <a:fontRef idx="minor">
            <a:schemeClr val="tx1"/>
          </a:fontRef>
        </p:style>
        <p:txBody>
          <a:bodyPr rtlCol="0" anchor="ctr"/>
          <a:lstStyle/>
          <a:p>
            <a:pPr algn="ctr"/>
            <a:endParaRPr kumimoji="1" lang="ja-JP" altLang="en-US" sz="2400">
              <a:solidFill>
                <a:srgbClr val="FF0000"/>
              </a:solidFill>
            </a:endParaRPr>
          </a:p>
        </p:txBody>
      </p:sp>
      <p:grpSp>
        <p:nvGrpSpPr>
          <p:cNvPr id="10" name="グループ化 9"/>
          <p:cNvGrpSpPr/>
          <p:nvPr/>
        </p:nvGrpSpPr>
        <p:grpSpPr>
          <a:xfrm>
            <a:off x="1190396" y="4000737"/>
            <a:ext cx="10054125" cy="1258708"/>
            <a:chOff x="1190396" y="4000737"/>
            <a:chExt cx="10054125" cy="1258708"/>
          </a:xfrm>
        </p:grpSpPr>
        <p:sp>
          <p:nvSpPr>
            <p:cNvPr id="11" name="テキスト ボックス 10"/>
            <p:cNvSpPr txBox="1"/>
            <p:nvPr/>
          </p:nvSpPr>
          <p:spPr>
            <a:xfrm>
              <a:off x="1190396" y="4128877"/>
              <a:ext cx="5659306" cy="707886"/>
            </a:xfrm>
            <a:prstGeom prst="rect">
              <a:avLst/>
            </a:prstGeom>
            <a:noFill/>
          </p:spPr>
          <p:txBody>
            <a:bodyPr wrap="none" rtlCol="0">
              <a:spAutoFit/>
            </a:bodyPr>
            <a:lstStyle/>
            <a:p>
              <a:r>
                <a:rPr kumimoji="1" lang="en-US" altLang="ja-JP" sz="4000" dirty="0" smtClean="0"/>
                <a:t>Vibration in skateboarding</a:t>
              </a:r>
              <a:endParaRPr kumimoji="1" lang="ja-JP" altLang="en-US" sz="4000" dirty="0"/>
            </a:p>
          </p:txBody>
        </p:sp>
        <p:sp>
          <p:nvSpPr>
            <p:cNvPr id="12" name="テキスト ボックス 11"/>
            <p:cNvSpPr txBox="1"/>
            <p:nvPr/>
          </p:nvSpPr>
          <p:spPr>
            <a:xfrm>
              <a:off x="7255865" y="4000737"/>
              <a:ext cx="3686330" cy="646331"/>
            </a:xfrm>
            <a:prstGeom prst="rect">
              <a:avLst/>
            </a:prstGeom>
            <a:noFill/>
          </p:spPr>
          <p:txBody>
            <a:bodyPr wrap="none" rtlCol="0">
              <a:spAutoFit/>
            </a:bodyPr>
            <a:lstStyle/>
            <a:p>
              <a:r>
                <a:rPr lang="en-US" altLang="ja-JP" sz="3600" dirty="0" smtClean="0"/>
                <a:t>Textures of ground</a:t>
              </a:r>
              <a:endParaRPr kumimoji="1" lang="ja-JP" altLang="en-US" sz="3600" dirty="0"/>
            </a:p>
          </p:txBody>
        </p:sp>
        <p:sp>
          <p:nvSpPr>
            <p:cNvPr id="13" name="テキスト ボックス 12"/>
            <p:cNvSpPr txBox="1"/>
            <p:nvPr/>
          </p:nvSpPr>
          <p:spPr>
            <a:xfrm>
              <a:off x="7255865" y="4613114"/>
              <a:ext cx="3988656" cy="646331"/>
            </a:xfrm>
            <a:prstGeom prst="rect">
              <a:avLst/>
            </a:prstGeom>
            <a:noFill/>
          </p:spPr>
          <p:txBody>
            <a:bodyPr wrap="none" rtlCol="0">
              <a:spAutoFit/>
            </a:bodyPr>
            <a:lstStyle/>
            <a:p>
              <a:r>
                <a:rPr lang="en-US" altLang="ja-JP" sz="3600" dirty="0"/>
                <a:t>Sensation of </a:t>
              </a:r>
              <a:r>
                <a:rPr lang="en-US" altLang="ja-JP" sz="3600" dirty="0" smtClean="0"/>
                <a:t>moving</a:t>
              </a:r>
              <a:endParaRPr lang="ja-JP" altLang="en-US" sz="3600" dirty="0"/>
            </a:p>
          </p:txBody>
        </p:sp>
        <p:sp>
          <p:nvSpPr>
            <p:cNvPr id="14" name="左中かっこ 13"/>
            <p:cNvSpPr/>
            <p:nvPr/>
          </p:nvSpPr>
          <p:spPr>
            <a:xfrm>
              <a:off x="6849702" y="4000737"/>
              <a:ext cx="346172" cy="1135597"/>
            </a:xfrm>
            <a:prstGeom prst="leftBrace">
              <a:avLst/>
            </a:prstGeom>
            <a:ln>
              <a:solidFill>
                <a:schemeClr val="accent2"/>
              </a:solidFill>
            </a:ln>
          </p:spPr>
          <p:style>
            <a:lnRef idx="1">
              <a:schemeClr val="dk1"/>
            </a:lnRef>
            <a:fillRef idx="0">
              <a:schemeClr val="dk1"/>
            </a:fillRef>
            <a:effectRef idx="0">
              <a:schemeClr val="dk1"/>
            </a:effectRef>
            <a:fontRef idx="minor">
              <a:schemeClr val="tx1"/>
            </a:fontRef>
          </p:style>
          <p:txBody>
            <a:bodyPr rtlCol="0" anchor="ctr"/>
            <a:lstStyle/>
            <a:p>
              <a:pPr algn="ctr"/>
              <a:endParaRPr kumimoji="1" lang="ja-JP" altLang="en-US" sz="2400">
                <a:solidFill>
                  <a:srgbClr val="FF0000"/>
                </a:solidFill>
              </a:endParaRPr>
            </a:p>
          </p:txBody>
        </p:sp>
      </p:grpSp>
      <p:sp>
        <p:nvSpPr>
          <p:cNvPr id="15" name="円/楕円 14"/>
          <p:cNvSpPr/>
          <p:nvPr/>
        </p:nvSpPr>
        <p:spPr>
          <a:xfrm>
            <a:off x="6545386" y="2683933"/>
            <a:ext cx="2192214" cy="72934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Tree>
    <p:extLst>
      <p:ext uri="{BB962C8B-B14F-4D97-AF65-F5344CB8AC3E}">
        <p14:creationId xmlns:p14="http://schemas.microsoft.com/office/powerpoint/2010/main" val="1820186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Textures &amp; Materials</a:t>
            </a:r>
            <a:endParaRPr kumimoji="1" lang="ja-JP" altLang="en-US" dirty="0"/>
          </a:p>
        </p:txBody>
      </p:sp>
      <p:sp>
        <p:nvSpPr>
          <p:cNvPr id="3" name="コンテンツ プレースホルダー 2"/>
          <p:cNvSpPr>
            <a:spLocks noGrp="1"/>
          </p:cNvSpPr>
          <p:nvPr>
            <p:ph idx="1"/>
          </p:nvPr>
        </p:nvSpPr>
        <p:spPr>
          <a:xfrm>
            <a:off x="838200" y="1720215"/>
            <a:ext cx="8591093" cy="4456748"/>
          </a:xfrm>
        </p:spPr>
        <p:txBody>
          <a:bodyPr/>
          <a:lstStyle/>
          <a:p>
            <a:r>
              <a:rPr lang="en-US" altLang="ja-JP" dirty="0"/>
              <a:t>Reproducing texture by vibration on the feet soles</a:t>
            </a:r>
          </a:p>
          <a:p>
            <a:pPr lvl="1"/>
            <a:r>
              <a:rPr lang="en-US" altLang="ja-JP" sz="2000" dirty="0"/>
              <a:t>"A multi-modal floor-space for experiencing material deformation underfoot in virtual </a:t>
            </a:r>
            <a:r>
              <a:rPr lang="en-US" altLang="ja-JP" sz="2000" dirty="0" smtClean="0"/>
              <a:t>reality“ (Law, A.W. </a:t>
            </a:r>
            <a:r>
              <a:rPr lang="en-US" altLang="ja-JP" sz="2000" dirty="0"/>
              <a:t>et </a:t>
            </a:r>
            <a:r>
              <a:rPr lang="en-US" altLang="ja-JP" sz="2000" dirty="0" smtClean="0"/>
              <a:t>al., 2008)</a:t>
            </a:r>
            <a:r>
              <a:rPr lang="en-US" altLang="ja-JP" dirty="0" smtClean="0"/>
              <a:t> </a:t>
            </a:r>
          </a:p>
          <a:p>
            <a:r>
              <a:rPr lang="en-US" altLang="ja-JP" dirty="0" smtClean="0"/>
              <a:t>Reproducing </a:t>
            </a:r>
            <a:r>
              <a:rPr lang="en-US" altLang="ja-JP" dirty="0"/>
              <a:t>material by </a:t>
            </a:r>
            <a:r>
              <a:rPr lang="en-US" altLang="ja-JP" dirty="0" smtClean="0"/>
              <a:t>vibration</a:t>
            </a:r>
          </a:p>
          <a:p>
            <a:pPr lvl="1"/>
            <a:r>
              <a:rPr lang="en-US" altLang="ja-JP" sz="2000" dirty="0" smtClean="0"/>
              <a:t>"Reality-based </a:t>
            </a:r>
            <a:r>
              <a:rPr lang="en-US" altLang="ja-JP" sz="2000" dirty="0"/>
              <a:t>models for vibration feedback in virtual environments</a:t>
            </a:r>
            <a:r>
              <a:rPr lang="en-US" altLang="ja-JP" sz="2000" dirty="0" smtClean="0"/>
              <a:t>“ (</a:t>
            </a:r>
            <a:r>
              <a:rPr lang="en-US" altLang="ja-JP" sz="2000" dirty="0"/>
              <a:t>Okamura et al., 2001)</a:t>
            </a:r>
            <a:endParaRPr lang="en-US" altLang="ja-JP" dirty="0"/>
          </a:p>
          <a:p>
            <a:r>
              <a:rPr lang="en-US" altLang="ja-JP" dirty="0"/>
              <a:t>In skateboarding, textures : textures from ground</a:t>
            </a:r>
            <a:r>
              <a:rPr lang="en-US" altLang="ja-JP" dirty="0" smtClean="0"/>
              <a:t>!</a:t>
            </a:r>
            <a:endParaRPr lang="en-US" altLang="ja-JP" dirty="0"/>
          </a:p>
        </p:txBody>
      </p:sp>
      <p:pic>
        <p:nvPicPr>
          <p:cNvPr id="4" name="図 3"/>
          <p:cNvPicPr>
            <a:picLocks noChangeAspect="1"/>
          </p:cNvPicPr>
          <p:nvPr/>
        </p:nvPicPr>
        <p:blipFill>
          <a:blip r:embed="rId3"/>
          <a:stretch>
            <a:fillRect/>
          </a:stretch>
        </p:blipFill>
        <p:spPr>
          <a:xfrm>
            <a:off x="9429293" y="1720215"/>
            <a:ext cx="1924507" cy="1880674"/>
          </a:xfrm>
          <a:prstGeom prst="rect">
            <a:avLst/>
          </a:prstGeom>
        </p:spPr>
      </p:pic>
    </p:spTree>
    <p:extLst>
      <p:ext uri="{BB962C8B-B14F-4D97-AF65-F5344CB8AC3E}">
        <p14:creationId xmlns:p14="http://schemas.microsoft.com/office/powerpoint/2010/main" val="8114641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dirty="0"/>
              <a:t>Related works – Sensation of moving by </a:t>
            </a:r>
            <a:r>
              <a:rPr lang="en-US" altLang="ja-JP" dirty="0" smtClean="0"/>
              <a:t>vibration</a:t>
            </a:r>
            <a:endParaRPr kumimoji="1" lang="ja-JP" altLang="en-US" dirty="0"/>
          </a:p>
        </p:txBody>
      </p:sp>
      <p:sp>
        <p:nvSpPr>
          <p:cNvPr id="3" name="コンテンツ プレースホルダー 2"/>
          <p:cNvSpPr>
            <a:spLocks noGrp="1"/>
          </p:cNvSpPr>
          <p:nvPr>
            <p:ph idx="1"/>
          </p:nvPr>
        </p:nvSpPr>
        <p:spPr/>
        <p:txBody>
          <a:bodyPr/>
          <a:lstStyle/>
          <a:p>
            <a:r>
              <a:rPr lang="en-US" altLang="ja-JP" dirty="0"/>
              <a:t>Strengthen sensation of moving by vibration on the feet soles</a:t>
            </a:r>
          </a:p>
          <a:p>
            <a:pPr lvl="1"/>
            <a:r>
              <a:rPr lang="en-US" altLang="ja-JP" sz="2000" dirty="0" smtClean="0"/>
              <a:t>"</a:t>
            </a:r>
            <a:r>
              <a:rPr lang="en-US" altLang="ja-JP" sz="2000" dirty="0" err="1" smtClean="0"/>
              <a:t>Vibrotactile</a:t>
            </a:r>
            <a:r>
              <a:rPr lang="en-US" altLang="ja-JP" sz="2000" dirty="0" smtClean="0"/>
              <a:t> </a:t>
            </a:r>
            <a:r>
              <a:rPr lang="en-US" altLang="ja-JP" sz="2000" dirty="0"/>
              <a:t>inputs to the feet can modulate </a:t>
            </a:r>
            <a:r>
              <a:rPr lang="en-US" altLang="ja-JP" sz="2000" dirty="0" err="1" smtClean="0"/>
              <a:t>vection</a:t>
            </a:r>
            <a:r>
              <a:rPr lang="en-US" altLang="ja-JP" sz="2000" dirty="0" smtClean="0"/>
              <a:t>“ (</a:t>
            </a:r>
            <a:r>
              <a:rPr lang="en-US" altLang="ja-JP" sz="2000" dirty="0" err="1"/>
              <a:t>Farkhatdinov</a:t>
            </a:r>
            <a:r>
              <a:rPr lang="en-US" altLang="ja-JP" sz="2000" dirty="0"/>
              <a:t> et al. </a:t>
            </a:r>
            <a:r>
              <a:rPr lang="en-US" altLang="ja-JP" sz="2000" dirty="0" smtClean="0"/>
              <a:t>, 2013)</a:t>
            </a:r>
            <a:endParaRPr lang="en-US" altLang="ja-JP" sz="2000" dirty="0"/>
          </a:p>
          <a:p>
            <a:endParaRPr kumimoji="1" lang="ja-JP" altLang="en-US" dirty="0"/>
          </a:p>
        </p:txBody>
      </p:sp>
      <p:sp>
        <p:nvSpPr>
          <p:cNvPr id="4" name="テキスト ボックス 3"/>
          <p:cNvSpPr txBox="1"/>
          <p:nvPr/>
        </p:nvSpPr>
        <p:spPr>
          <a:xfrm>
            <a:off x="3621316" y="3363814"/>
            <a:ext cx="4949368" cy="584775"/>
          </a:xfrm>
          <a:prstGeom prst="rect">
            <a:avLst/>
          </a:prstGeom>
          <a:noFill/>
        </p:spPr>
        <p:txBody>
          <a:bodyPr wrap="none" rtlCol="0">
            <a:spAutoFit/>
          </a:bodyPr>
          <a:lstStyle/>
          <a:p>
            <a:r>
              <a:rPr lang="en-US" altLang="ja-JP" sz="3200" dirty="0" smtClean="0">
                <a:latin typeface="Myriad Pro Black" panose="020B0803030403020204" pitchFamily="34" charset="0"/>
              </a:rPr>
              <a:t>Combining with treadmill</a:t>
            </a:r>
            <a:endParaRPr lang="en-US" altLang="ja-JP" sz="3200" dirty="0">
              <a:latin typeface="Myriad Pro Black" panose="020B0803030403020204" pitchFamily="34" charset="0"/>
            </a:endParaRPr>
          </a:p>
        </p:txBody>
      </p:sp>
      <p:sp>
        <p:nvSpPr>
          <p:cNvPr id="5" name="テキスト ボックス 4"/>
          <p:cNvSpPr txBox="1"/>
          <p:nvPr/>
        </p:nvSpPr>
        <p:spPr>
          <a:xfrm>
            <a:off x="3408537" y="4562005"/>
            <a:ext cx="5781326" cy="584775"/>
          </a:xfrm>
          <a:prstGeom prst="rect">
            <a:avLst/>
          </a:prstGeom>
          <a:noFill/>
        </p:spPr>
        <p:txBody>
          <a:bodyPr wrap="none" rtlCol="0">
            <a:spAutoFit/>
          </a:bodyPr>
          <a:lstStyle/>
          <a:p>
            <a:r>
              <a:rPr lang="en-US" altLang="ja-JP" sz="3200" dirty="0" smtClean="0">
                <a:latin typeface="Myriad Pro Black" panose="020B0803030403020204" pitchFamily="34" charset="0"/>
              </a:rPr>
              <a:t>Stronger sensation </a:t>
            </a:r>
            <a:r>
              <a:rPr lang="en-US" altLang="ja-JP" sz="3200" dirty="0">
                <a:latin typeface="Myriad Pro Black" panose="020B0803030403020204" pitchFamily="34" charset="0"/>
              </a:rPr>
              <a:t>of </a:t>
            </a:r>
            <a:r>
              <a:rPr lang="en-US" altLang="ja-JP" sz="3200" dirty="0" smtClean="0">
                <a:latin typeface="Myriad Pro Black" panose="020B0803030403020204" pitchFamily="34" charset="0"/>
              </a:rPr>
              <a:t>moving</a:t>
            </a:r>
            <a:endParaRPr lang="en-US" altLang="ja-JP" sz="3200" dirty="0">
              <a:latin typeface="Myriad Pro Black" panose="020B0803030403020204" pitchFamily="34" charset="0"/>
            </a:endParaRPr>
          </a:p>
        </p:txBody>
      </p:sp>
      <p:sp>
        <p:nvSpPr>
          <p:cNvPr id="6" name="下矢印 5"/>
          <p:cNvSpPr/>
          <p:nvPr/>
        </p:nvSpPr>
        <p:spPr>
          <a:xfrm>
            <a:off x="5273040" y="4057782"/>
            <a:ext cx="822960" cy="395030"/>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kumimoji="1" lang="ja-JP" altLang="en-US">
              <a:latin typeface="Myriad Pro Black" panose="020B0803030403020204" pitchFamily="34" charset="0"/>
            </a:endParaRPr>
          </a:p>
        </p:txBody>
      </p:sp>
    </p:spTree>
    <p:extLst>
      <p:ext uri="{BB962C8B-B14F-4D97-AF65-F5344CB8AC3E}">
        <p14:creationId xmlns:p14="http://schemas.microsoft.com/office/powerpoint/2010/main" val="17690719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図 24"/>
          <p:cNvPicPr>
            <a:picLocks noChangeAspect="1"/>
          </p:cNvPicPr>
          <p:nvPr/>
        </p:nvPicPr>
        <p:blipFill rotWithShape="1">
          <a:blip r:embed="rId3" cstate="print">
            <a:extLst>
              <a:ext uri="{28A0092B-C50C-407E-A947-70E740481C1C}">
                <a14:useLocalDpi xmlns:a14="http://schemas.microsoft.com/office/drawing/2010/main" val="0"/>
              </a:ext>
            </a:extLst>
          </a:blip>
          <a:srcRect l="4075" t="28096" r="6084" b="29523"/>
          <a:stretch/>
        </p:blipFill>
        <p:spPr>
          <a:xfrm>
            <a:off x="4260954" y="4169734"/>
            <a:ext cx="4395022" cy="1382180"/>
          </a:xfrm>
          <a:prstGeom prst="rect">
            <a:avLst/>
          </a:prstGeom>
        </p:spPr>
      </p:pic>
      <p:sp>
        <p:nvSpPr>
          <p:cNvPr id="2" name="タイトル 1"/>
          <p:cNvSpPr>
            <a:spLocks noGrp="1"/>
          </p:cNvSpPr>
          <p:nvPr>
            <p:ph type="title"/>
          </p:nvPr>
        </p:nvSpPr>
        <p:spPr/>
        <p:txBody>
          <a:bodyPr/>
          <a:lstStyle/>
          <a:p>
            <a:r>
              <a:rPr kumimoji="1" lang="en-US" altLang="ja-JP" dirty="0" smtClean="0">
                <a:latin typeface="Myriad Pro SemiExt" panose="020B0505030403020204" pitchFamily="34" charset="0"/>
              </a:rPr>
              <a:t>Vibration display</a:t>
            </a:r>
            <a:r>
              <a:rPr lang="ja-JP" altLang="en-US" dirty="0">
                <a:latin typeface="Myriad Pro SemiExt" panose="020B0505030403020204" pitchFamily="34" charset="0"/>
              </a:rPr>
              <a:t> </a:t>
            </a:r>
            <a:r>
              <a:rPr lang="en-US" altLang="ja-JP" dirty="0" smtClean="0">
                <a:latin typeface="Myriad Pro SemiExt" panose="020B0505030403020204" pitchFamily="34" charset="0"/>
              </a:rPr>
              <a:t>in </a:t>
            </a:r>
            <a:r>
              <a:rPr lang="en-US" altLang="ja-JP" dirty="0" err="1" smtClean="0">
                <a:latin typeface="Myriad Pro SemiExt" panose="020B0505030403020204" pitchFamily="34" charset="0"/>
              </a:rPr>
              <a:t>VibroSkate</a:t>
            </a:r>
            <a:r>
              <a:rPr kumimoji="1" lang="en-US" altLang="ja-JP" dirty="0" smtClean="0">
                <a:latin typeface="Myriad Pro SemiExt" panose="020B0505030403020204" pitchFamily="34" charset="0"/>
              </a:rPr>
              <a:t> </a:t>
            </a:r>
            <a:endParaRPr kumimoji="1" lang="ja-JP" altLang="en-US" dirty="0">
              <a:latin typeface="Myriad Pro SemiExt" panose="020B0505030403020204" pitchFamily="34" charset="0"/>
            </a:endParaRPr>
          </a:p>
        </p:txBody>
      </p:sp>
      <p:sp>
        <p:nvSpPr>
          <p:cNvPr id="5" name="コンテンツ プレースホルダー 2"/>
          <p:cNvSpPr txBox="1">
            <a:spLocks/>
          </p:cNvSpPr>
          <p:nvPr/>
        </p:nvSpPr>
        <p:spPr>
          <a:xfrm>
            <a:off x="793963" y="2768094"/>
            <a:ext cx="2625760" cy="9259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en-US" altLang="ja-JP" sz="1800" dirty="0" smtClean="0">
                <a:latin typeface="Myriad Pro SemiExt" panose="020B0505030403020204" pitchFamily="34" charset="0"/>
              </a:rPr>
              <a:t>20W audio amplifier</a:t>
            </a:r>
          </a:p>
          <a:p>
            <a:pPr marL="0" indent="0">
              <a:buNone/>
            </a:pPr>
            <a:r>
              <a:rPr lang="en-US" altLang="ja-JP" sz="1800" dirty="0" smtClean="0">
                <a:latin typeface="Myriad Pro SemiExt" panose="020B0505030403020204" pitchFamily="34" charset="0"/>
              </a:rPr>
              <a:t>with bass</a:t>
            </a:r>
            <a:r>
              <a:rPr lang="ja-JP" altLang="en-US" sz="1800" dirty="0" smtClean="0">
                <a:latin typeface="Myriad Pro SemiExt" panose="020B0505030403020204" pitchFamily="34" charset="0"/>
              </a:rPr>
              <a:t> </a:t>
            </a:r>
            <a:r>
              <a:rPr lang="en-US" altLang="ja-JP" sz="1800" dirty="0" smtClean="0">
                <a:latin typeface="Myriad Pro SemiExt" panose="020B0505030403020204" pitchFamily="34" charset="0"/>
              </a:rPr>
              <a:t>boost</a:t>
            </a:r>
          </a:p>
          <a:p>
            <a:pPr marL="0" indent="0">
              <a:buNone/>
            </a:pPr>
            <a:endParaRPr lang="en-US" altLang="ja-JP" sz="1800" dirty="0" smtClean="0">
              <a:latin typeface="Myriad Pro SemiExt" panose="020B0505030403020204" pitchFamily="34" charset="0"/>
            </a:endParaRPr>
          </a:p>
          <a:p>
            <a:endParaRPr lang="ja-JP" altLang="en-US" sz="1800" dirty="0">
              <a:latin typeface="Myriad Pro SemiExt" panose="020B0505030403020204" pitchFamily="34" charset="0"/>
            </a:endParaRPr>
          </a:p>
        </p:txBody>
      </p:sp>
      <p:pic>
        <p:nvPicPr>
          <p:cNvPr id="6" name="図 5"/>
          <p:cNvPicPr>
            <a:picLocks noChangeAspect="1"/>
          </p:cNvPicPr>
          <p:nvPr/>
        </p:nvPicPr>
        <p:blipFill rotWithShape="1">
          <a:blip r:embed="rId4" cstate="print">
            <a:extLst>
              <a:ext uri="{28A0092B-C50C-407E-A947-70E740481C1C}">
                <a14:useLocalDpi xmlns:a14="http://schemas.microsoft.com/office/drawing/2010/main" val="0"/>
              </a:ext>
            </a:extLst>
          </a:blip>
          <a:srcRect l="2167" t="20666" r="4833" b="20444"/>
          <a:stretch/>
        </p:blipFill>
        <p:spPr>
          <a:xfrm>
            <a:off x="4260954" y="2056223"/>
            <a:ext cx="4395022" cy="2037985"/>
          </a:xfrm>
          <a:prstGeom prst="rect">
            <a:avLst/>
          </a:prstGeom>
        </p:spPr>
      </p:pic>
      <p:sp>
        <p:nvSpPr>
          <p:cNvPr id="16" name="テキスト ボックス 15"/>
          <p:cNvSpPr txBox="1"/>
          <p:nvPr/>
        </p:nvSpPr>
        <p:spPr>
          <a:xfrm>
            <a:off x="8716334" y="2133278"/>
            <a:ext cx="2251121" cy="646331"/>
          </a:xfrm>
          <a:prstGeom prst="rect">
            <a:avLst/>
          </a:prstGeom>
          <a:noFill/>
        </p:spPr>
        <p:txBody>
          <a:bodyPr wrap="square" rtlCol="0">
            <a:spAutoFit/>
          </a:bodyPr>
          <a:lstStyle/>
          <a:p>
            <a:r>
              <a:rPr lang="en-US" altLang="ja-JP" dirty="0" smtClean="0">
                <a:latin typeface="Myriad Pro SemiExt" panose="020B0505030403020204" pitchFamily="34" charset="0"/>
              </a:rPr>
              <a:t>Transducer for </a:t>
            </a:r>
            <a:r>
              <a:rPr lang="en-US" altLang="ja-JP" dirty="0" err="1" smtClean="0">
                <a:latin typeface="Myriad Pro SemiExt" panose="020B0505030403020204" pitchFamily="34" charset="0"/>
              </a:rPr>
              <a:t>BodySonic</a:t>
            </a:r>
            <a:endParaRPr kumimoji="1" lang="ja-JP" altLang="en-US" dirty="0">
              <a:latin typeface="Myriad Pro SemiExt" panose="020B0505030403020204" pitchFamily="34" charset="0"/>
            </a:endParaRPr>
          </a:p>
        </p:txBody>
      </p:sp>
      <p:pic>
        <p:nvPicPr>
          <p:cNvPr id="11" name="図 10"/>
          <p:cNvPicPr>
            <a:picLocks noChangeAspect="1"/>
          </p:cNvPicPr>
          <p:nvPr/>
        </p:nvPicPr>
        <p:blipFill rotWithShape="1">
          <a:blip r:embed="rId5" cstate="print">
            <a:extLst>
              <a:ext uri="{BEBA8EAE-BF5A-486C-A8C5-ECC9F3942E4B}">
                <a14:imgProps xmlns:a14="http://schemas.microsoft.com/office/drawing/2010/main">
                  <a14:imgLayer r:embed="rId6">
                    <a14:imgEffect>
                      <a14:colorTemperature colorTemp="7302"/>
                    </a14:imgEffect>
                    <a14:imgEffect>
                      <a14:saturation sat="400000"/>
                    </a14:imgEffect>
                  </a14:imgLayer>
                </a14:imgProps>
              </a:ext>
              <a:ext uri="{28A0092B-C50C-407E-A947-70E740481C1C}">
                <a14:useLocalDpi xmlns:a14="http://schemas.microsoft.com/office/drawing/2010/main" val="0"/>
              </a:ext>
            </a:extLst>
          </a:blip>
          <a:srcRect l="16008" t="35843" r="65348" b="37775"/>
          <a:stretch/>
        </p:blipFill>
        <p:spPr>
          <a:xfrm>
            <a:off x="9395146" y="2828745"/>
            <a:ext cx="2349371" cy="2493205"/>
          </a:xfrm>
          <a:prstGeom prst="rect">
            <a:avLst/>
          </a:prstGeom>
        </p:spPr>
      </p:pic>
      <p:sp>
        <p:nvSpPr>
          <p:cNvPr id="8" name="正方形/長方形 7"/>
          <p:cNvSpPr/>
          <p:nvPr/>
        </p:nvSpPr>
        <p:spPr>
          <a:xfrm>
            <a:off x="6967295" y="4440551"/>
            <a:ext cx="854092" cy="8814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0" name="直線コネクタ 9"/>
          <p:cNvCxnSpPr/>
          <p:nvPr/>
        </p:nvCxnSpPr>
        <p:spPr>
          <a:xfrm flipV="1">
            <a:off x="7821387" y="2855135"/>
            <a:ext cx="1675820" cy="15723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直線コネクタ 14"/>
          <p:cNvCxnSpPr/>
          <p:nvPr/>
        </p:nvCxnSpPr>
        <p:spPr>
          <a:xfrm flipV="1">
            <a:off x="7797588" y="5223681"/>
            <a:ext cx="2410514" cy="11136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直線矢印コネクタ 20"/>
          <p:cNvCxnSpPr/>
          <p:nvPr/>
        </p:nvCxnSpPr>
        <p:spPr>
          <a:xfrm>
            <a:off x="3150498" y="4763964"/>
            <a:ext cx="1098323"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29" name="図 28"/>
          <p:cNvPicPr>
            <a:picLocks noChangeAspect="1"/>
          </p:cNvPicPr>
          <p:nvPr/>
        </p:nvPicPr>
        <p:blipFill rotWithShape="1">
          <a:blip r:embed="rId7" cstate="print">
            <a:extLst>
              <a:ext uri="{28A0092B-C50C-407E-A947-70E740481C1C}">
                <a14:useLocalDpi xmlns:a14="http://schemas.microsoft.com/office/drawing/2010/main" val="0"/>
              </a:ext>
            </a:extLst>
          </a:blip>
          <a:srcRect l="29471" t="31429" r="31164" b="28095"/>
          <a:stretch/>
        </p:blipFill>
        <p:spPr>
          <a:xfrm>
            <a:off x="274363" y="3706156"/>
            <a:ext cx="3002009" cy="2057830"/>
          </a:xfrm>
          <a:prstGeom prst="rect">
            <a:avLst/>
          </a:prstGeom>
        </p:spPr>
      </p:pic>
    </p:spTree>
    <p:extLst>
      <p:ext uri="{BB962C8B-B14F-4D97-AF65-F5344CB8AC3E}">
        <p14:creationId xmlns:p14="http://schemas.microsoft.com/office/powerpoint/2010/main" val="9369772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図 14"/>
          <p:cNvPicPr>
            <a:picLocks noChangeAspect="1"/>
          </p:cNvPicPr>
          <p:nvPr/>
        </p:nvPicPr>
        <p:blipFill rotWithShape="1">
          <a:blip r:embed="rId5" cstate="print">
            <a:extLst>
              <a:ext uri="{28A0092B-C50C-407E-A947-70E740481C1C}">
                <a14:useLocalDpi xmlns:a14="http://schemas.microsoft.com/office/drawing/2010/main" val="0"/>
              </a:ext>
            </a:extLst>
          </a:blip>
          <a:srcRect l="4858" t="8810" r="5054" b="7987"/>
          <a:stretch/>
        </p:blipFill>
        <p:spPr>
          <a:xfrm>
            <a:off x="7244361" y="3848794"/>
            <a:ext cx="4032253" cy="2094805"/>
          </a:xfrm>
          <a:prstGeom prst="rect">
            <a:avLst/>
          </a:prstGeom>
        </p:spPr>
      </p:pic>
      <p:sp>
        <p:nvSpPr>
          <p:cNvPr id="2" name="タイトル 1"/>
          <p:cNvSpPr>
            <a:spLocks noGrp="1"/>
          </p:cNvSpPr>
          <p:nvPr>
            <p:ph type="title"/>
          </p:nvPr>
        </p:nvSpPr>
        <p:spPr/>
        <p:txBody>
          <a:bodyPr/>
          <a:lstStyle/>
          <a:p>
            <a:r>
              <a:rPr kumimoji="1" lang="en-US" altLang="ja-JP" dirty="0" smtClean="0">
                <a:latin typeface="Myriad Pro SemiExt" panose="020B0505030403020204" pitchFamily="34" charset="0"/>
              </a:rPr>
              <a:t>Sampling vibration</a:t>
            </a:r>
            <a:endParaRPr kumimoji="1" lang="ja-JP" altLang="en-US" dirty="0">
              <a:latin typeface="Myriad Pro SemiExt" panose="020B0505030403020204" pitchFamily="34" charset="0"/>
            </a:endParaRPr>
          </a:p>
        </p:txBody>
      </p:sp>
      <p:sp>
        <p:nvSpPr>
          <p:cNvPr id="5" name="コンテンツ プレースホルダー 2"/>
          <p:cNvSpPr txBox="1">
            <a:spLocks/>
          </p:cNvSpPr>
          <p:nvPr/>
        </p:nvSpPr>
        <p:spPr>
          <a:xfrm>
            <a:off x="838200" y="1825625"/>
            <a:ext cx="6217326"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r>
              <a:rPr lang="en-US" altLang="ja-JP" dirty="0" smtClean="0">
                <a:latin typeface="Myriad Pro SemiExt" panose="020B0505030403020204" pitchFamily="34" charset="0"/>
              </a:rPr>
              <a:t>Sampled using a real skateboard rolling over different surfaces</a:t>
            </a:r>
          </a:p>
          <a:p>
            <a:r>
              <a:rPr lang="en-US" altLang="ja-JP" dirty="0" smtClean="0">
                <a:latin typeface="Myriad Pro SemiExt" panose="020B0505030403020204" pitchFamily="34" charset="0"/>
              </a:rPr>
              <a:t>2 accelerometers</a:t>
            </a:r>
          </a:p>
          <a:p>
            <a:pPr lvl="1"/>
            <a:r>
              <a:rPr lang="en-US" altLang="ja-JP" dirty="0" smtClean="0">
                <a:latin typeface="Myriad Pro SemiExt" panose="020B0505030403020204" pitchFamily="34" charset="0"/>
              </a:rPr>
              <a:t>Near base of the wheel</a:t>
            </a:r>
          </a:p>
          <a:p>
            <a:r>
              <a:rPr lang="en-US" altLang="ja-JP" dirty="0" smtClean="0">
                <a:latin typeface="Myriad Pro SemiExt" panose="020B0505030403020204" pitchFamily="34" charset="0"/>
              </a:rPr>
              <a:t>3 different speeds</a:t>
            </a:r>
          </a:p>
          <a:p>
            <a:pPr lvl="1"/>
            <a:r>
              <a:rPr lang="en-US" altLang="ja-JP" dirty="0" smtClean="0">
                <a:latin typeface="Myriad Pro SemiExt" panose="020B0505030403020204" pitchFamily="34" charset="0"/>
              </a:rPr>
              <a:t>0.7, 1.0, 2.0[m/s]</a:t>
            </a:r>
          </a:p>
          <a:p>
            <a:endParaRPr lang="en-US" altLang="ja-JP" dirty="0" smtClean="0">
              <a:latin typeface="Myriad Pro SemiExt" panose="020B0505030403020204" pitchFamily="34" charset="0"/>
            </a:endParaRPr>
          </a:p>
          <a:p>
            <a:endParaRPr lang="en-US" altLang="ja-JP" dirty="0" smtClean="0">
              <a:latin typeface="Myriad Pro SemiExt" panose="020B0505030403020204" pitchFamily="34" charset="0"/>
            </a:endParaRPr>
          </a:p>
          <a:p>
            <a:endParaRPr lang="ja-JP" altLang="en-US" dirty="0">
              <a:latin typeface="Myriad Pro SemiExt" panose="020B0505030403020204" pitchFamily="34" charset="0"/>
            </a:endParaRPr>
          </a:p>
        </p:txBody>
      </p:sp>
      <p:sp>
        <p:nvSpPr>
          <p:cNvPr id="34" name="テキスト ボックス 33"/>
          <p:cNvSpPr txBox="1"/>
          <p:nvPr/>
        </p:nvSpPr>
        <p:spPr>
          <a:xfrm>
            <a:off x="9730379" y="5422993"/>
            <a:ext cx="1717040" cy="369332"/>
          </a:xfrm>
          <a:prstGeom prst="rect">
            <a:avLst/>
          </a:prstGeom>
          <a:noFill/>
        </p:spPr>
        <p:txBody>
          <a:bodyPr wrap="square" rtlCol="0">
            <a:spAutoFit/>
          </a:bodyPr>
          <a:lstStyle/>
          <a:p>
            <a:r>
              <a:rPr lang="en-US" altLang="ja-JP" dirty="0">
                <a:latin typeface="Myriad Pro SemiExt" panose="020B0505030403020204" pitchFamily="34" charset="0"/>
              </a:rPr>
              <a:t>accelerometer</a:t>
            </a:r>
            <a:endParaRPr kumimoji="1" lang="ja-JP" altLang="en-US" dirty="0">
              <a:latin typeface="Myriad Pro SemiExt" panose="020B0505030403020204" pitchFamily="34" charset="0"/>
            </a:endParaRPr>
          </a:p>
        </p:txBody>
      </p:sp>
      <p:cxnSp>
        <p:nvCxnSpPr>
          <p:cNvPr id="35" name="直線矢印コネクタ 34"/>
          <p:cNvCxnSpPr>
            <a:stCxn id="34" idx="0"/>
          </p:cNvCxnSpPr>
          <p:nvPr/>
        </p:nvCxnSpPr>
        <p:spPr>
          <a:xfrm flipH="1" flipV="1">
            <a:off x="10007922" y="4581165"/>
            <a:ext cx="580977" cy="841828"/>
          </a:xfrm>
          <a:prstGeom prst="straightConnector1">
            <a:avLst/>
          </a:prstGeom>
          <a:ln w="76200">
            <a:solidFill>
              <a:srgbClr val="00B05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9" name="直線矢印コネクタ 18"/>
          <p:cNvCxnSpPr/>
          <p:nvPr/>
        </p:nvCxnSpPr>
        <p:spPr>
          <a:xfrm flipH="1" flipV="1">
            <a:off x="8390861" y="4765831"/>
            <a:ext cx="1446256" cy="657162"/>
          </a:xfrm>
          <a:prstGeom prst="straightConnector1">
            <a:avLst/>
          </a:prstGeom>
          <a:ln w="76200">
            <a:solidFill>
              <a:srgbClr val="00B05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16" name="sampling">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7244360" y="1525924"/>
            <a:ext cx="4032253" cy="2268142"/>
          </a:xfrm>
          <a:prstGeom prst="rect">
            <a:avLst/>
          </a:prstGeom>
        </p:spPr>
      </p:pic>
    </p:spTree>
    <p:extLst>
      <p:ext uri="{BB962C8B-B14F-4D97-AF65-F5344CB8AC3E}">
        <p14:creationId xmlns:p14="http://schemas.microsoft.com/office/powerpoint/2010/main" val="2311673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6"/>
                                        </p:tgtEl>
                                      </p:cBhvr>
                                    </p:cmd>
                                  </p:childTnLst>
                                </p:cTn>
                              </p:par>
                            </p:childTnLst>
                          </p:cTn>
                        </p:par>
                      </p:childTnLst>
                    </p:cTn>
                  </p:par>
                </p:childTnLst>
              </p:cTn>
              <p:nextCondLst>
                <p:cond evt="onClick" delay="0">
                  <p:tgtEl>
                    <p:spTgt spid="16"/>
                  </p:tgtEl>
                </p:cond>
              </p:nextCondLst>
            </p:seq>
            <p:video>
              <p:cMediaNode vol="80000">
                <p:cTn id="7" repeatCount="indefinite" fill="hold" display="0">
                  <p:stCondLst>
                    <p:cond delay="indefinite"/>
                  </p:stCondLst>
                </p:cTn>
                <p:tgtEl>
                  <p:spTgt spid="16"/>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latin typeface="Myriad Pro SemiExt" panose="020B0505030403020204" pitchFamily="34" charset="0"/>
              </a:rPr>
              <a:t>Vibration of different materials</a:t>
            </a:r>
            <a:endParaRPr kumimoji="1" lang="ja-JP" altLang="en-US" dirty="0">
              <a:latin typeface="Myriad Pro SemiExt" panose="020B0505030403020204" pitchFamily="34" charset="0"/>
            </a:endParaRPr>
          </a:p>
        </p:txBody>
      </p:sp>
      <p:sp>
        <p:nvSpPr>
          <p:cNvPr id="5" name="コンテンツ プレースホルダー 2"/>
          <p:cNvSpPr txBox="1">
            <a:spLocks/>
          </p:cNvSpPr>
          <p:nvPr/>
        </p:nvSpPr>
        <p:spPr>
          <a:xfrm>
            <a:off x="838200" y="1825625"/>
            <a:ext cx="520934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r>
              <a:rPr lang="en-US" altLang="ja-JP" dirty="0" smtClean="0">
                <a:latin typeface="Myriad Pro SemiExt" panose="020B0505030403020204" pitchFamily="34" charset="0"/>
              </a:rPr>
              <a:t>Sampled 15 different textures of ground</a:t>
            </a:r>
          </a:p>
          <a:p>
            <a:pPr lvl="1"/>
            <a:r>
              <a:rPr lang="en-US" altLang="ja-JP" dirty="0" smtClean="0">
                <a:latin typeface="Myriad Pro SemiExt" panose="020B0505030403020204" pitchFamily="34" charset="0"/>
              </a:rPr>
              <a:t>Different material </a:t>
            </a:r>
            <a:endParaRPr lang="en-US" altLang="ja-JP" dirty="0">
              <a:latin typeface="Myriad Pro SemiExt" panose="020B0505030403020204" pitchFamily="34" charset="0"/>
            </a:endParaRPr>
          </a:p>
          <a:p>
            <a:pPr lvl="1"/>
            <a:r>
              <a:rPr lang="en-US" altLang="ja-JP" dirty="0" smtClean="0">
                <a:latin typeface="Myriad Pro SemiExt" panose="020B0505030403020204" pitchFamily="34" charset="0"/>
              </a:rPr>
              <a:t>Different texture</a:t>
            </a:r>
          </a:p>
        </p:txBody>
      </p:sp>
      <p:grpSp>
        <p:nvGrpSpPr>
          <p:cNvPr id="84" name="グループ化 83"/>
          <p:cNvGrpSpPr/>
          <p:nvPr/>
        </p:nvGrpSpPr>
        <p:grpSpPr>
          <a:xfrm>
            <a:off x="6026948" y="2114790"/>
            <a:ext cx="5635112" cy="3016789"/>
            <a:chOff x="162388" y="3695580"/>
            <a:chExt cx="5907139" cy="3162420"/>
          </a:xfrm>
        </p:grpSpPr>
        <p:grpSp>
          <p:nvGrpSpPr>
            <p:cNvPr id="79" name="グループ化 78"/>
            <p:cNvGrpSpPr/>
            <p:nvPr/>
          </p:nvGrpSpPr>
          <p:grpSpPr>
            <a:xfrm>
              <a:off x="162388" y="3777484"/>
              <a:ext cx="5907139" cy="3080516"/>
              <a:chOff x="-67771" y="680686"/>
              <a:chExt cx="5907139" cy="3080516"/>
            </a:xfrm>
          </p:grpSpPr>
          <p:pic>
            <p:nvPicPr>
              <p:cNvPr id="17" name="図 16"/>
              <p:cNvPicPr>
                <a:picLocks noChangeAspect="1"/>
              </p:cNvPicPr>
              <p:nvPr/>
            </p:nvPicPr>
            <p:blipFill rotWithShape="1">
              <a:blip r:embed="rId11"/>
              <a:srcRect b="87478"/>
              <a:stretch/>
            </p:blipFill>
            <p:spPr>
              <a:xfrm>
                <a:off x="-62071" y="680686"/>
                <a:ext cx="5901439" cy="791606"/>
              </a:xfrm>
              <a:prstGeom prst="rect">
                <a:avLst/>
              </a:prstGeom>
            </p:spPr>
          </p:pic>
          <p:pic>
            <p:nvPicPr>
              <p:cNvPr id="18" name="図 17"/>
              <p:cNvPicPr>
                <a:picLocks noChangeAspect="1"/>
              </p:cNvPicPr>
              <p:nvPr/>
            </p:nvPicPr>
            <p:blipFill rotWithShape="1">
              <a:blip r:embed="rId11"/>
              <a:srcRect t="25378" b="61995"/>
              <a:stretch/>
            </p:blipFill>
            <p:spPr>
              <a:xfrm>
                <a:off x="-67771" y="1409715"/>
                <a:ext cx="5901439" cy="798287"/>
              </a:xfrm>
              <a:prstGeom prst="rect">
                <a:avLst/>
              </a:prstGeom>
            </p:spPr>
          </p:pic>
          <p:pic>
            <p:nvPicPr>
              <p:cNvPr id="32" name="図 31"/>
              <p:cNvPicPr>
                <a:picLocks noChangeAspect="1"/>
              </p:cNvPicPr>
              <p:nvPr/>
            </p:nvPicPr>
            <p:blipFill rotWithShape="1">
              <a:blip r:embed="rId11"/>
              <a:srcRect t="74859" b="-1"/>
              <a:stretch/>
            </p:blipFill>
            <p:spPr>
              <a:xfrm>
                <a:off x="-62072" y="2171777"/>
                <a:ext cx="5901439" cy="1589425"/>
              </a:xfrm>
              <a:prstGeom prst="rect">
                <a:avLst/>
              </a:prstGeom>
            </p:spPr>
          </p:pic>
        </p:grpSp>
        <p:sp>
          <p:nvSpPr>
            <p:cNvPr id="80" name="テキスト ボックス 79"/>
            <p:cNvSpPr txBox="1"/>
            <p:nvPr/>
          </p:nvSpPr>
          <p:spPr>
            <a:xfrm>
              <a:off x="1265565" y="5265868"/>
              <a:ext cx="878425" cy="349426"/>
            </a:xfrm>
            <a:prstGeom prst="rect">
              <a:avLst/>
            </a:prstGeom>
            <a:noFill/>
          </p:spPr>
          <p:txBody>
            <a:bodyPr wrap="square" rtlCol="0">
              <a:spAutoFit/>
            </a:bodyPr>
            <a:lstStyle/>
            <a:p>
              <a:r>
                <a:rPr lang="en-US" altLang="ja-JP" sz="2000" dirty="0" smtClean="0">
                  <a:latin typeface="Myriad Pro SemiExt" panose="020B0505030403020204" pitchFamily="34" charset="0"/>
                </a:rPr>
                <a:t>Brick </a:t>
              </a:r>
              <a:endParaRPr kumimoji="1" lang="ja-JP" altLang="en-US" sz="2000" dirty="0">
                <a:latin typeface="Myriad Pro SemiExt" panose="020B0505030403020204" pitchFamily="34" charset="0"/>
              </a:endParaRPr>
            </a:p>
          </p:txBody>
        </p:sp>
        <p:sp>
          <p:nvSpPr>
            <p:cNvPr id="81" name="テキスト ボックス 80"/>
            <p:cNvSpPr txBox="1"/>
            <p:nvPr/>
          </p:nvSpPr>
          <p:spPr>
            <a:xfrm>
              <a:off x="1265565" y="5920098"/>
              <a:ext cx="878425" cy="400110"/>
            </a:xfrm>
            <a:prstGeom prst="rect">
              <a:avLst/>
            </a:prstGeom>
            <a:noFill/>
          </p:spPr>
          <p:txBody>
            <a:bodyPr wrap="square" rtlCol="0">
              <a:spAutoFit/>
            </a:bodyPr>
            <a:lstStyle/>
            <a:p>
              <a:r>
                <a:rPr lang="en-US" altLang="ja-JP" sz="2000" dirty="0" smtClean="0">
                  <a:latin typeface="Myriad Pro SemiExt" panose="020B0505030403020204" pitchFamily="34" charset="0"/>
                </a:rPr>
                <a:t>Tile </a:t>
              </a:r>
              <a:endParaRPr kumimoji="1" lang="ja-JP" altLang="en-US" sz="2000" dirty="0">
                <a:latin typeface="Myriad Pro SemiExt" panose="020B0505030403020204" pitchFamily="34" charset="0"/>
              </a:endParaRPr>
            </a:p>
          </p:txBody>
        </p:sp>
        <p:sp>
          <p:nvSpPr>
            <p:cNvPr id="82" name="テキスト ボックス 81"/>
            <p:cNvSpPr txBox="1"/>
            <p:nvPr/>
          </p:nvSpPr>
          <p:spPr>
            <a:xfrm>
              <a:off x="1263080" y="4456448"/>
              <a:ext cx="1660635" cy="400110"/>
            </a:xfrm>
            <a:prstGeom prst="rect">
              <a:avLst/>
            </a:prstGeom>
            <a:noFill/>
          </p:spPr>
          <p:txBody>
            <a:bodyPr wrap="square" rtlCol="0">
              <a:spAutoFit/>
            </a:bodyPr>
            <a:lstStyle/>
            <a:p>
              <a:r>
                <a:rPr lang="en-US" altLang="ja-JP" sz="2000" dirty="0" smtClean="0">
                  <a:latin typeface="Myriad Pro SemiExt" panose="020B0505030403020204" pitchFamily="34" charset="0"/>
                </a:rPr>
                <a:t>Wood deck</a:t>
              </a:r>
              <a:endParaRPr kumimoji="1" lang="ja-JP" altLang="en-US" sz="2000" dirty="0">
                <a:latin typeface="Myriad Pro SemiExt" panose="020B0505030403020204" pitchFamily="34" charset="0"/>
              </a:endParaRPr>
            </a:p>
          </p:txBody>
        </p:sp>
        <p:sp>
          <p:nvSpPr>
            <p:cNvPr id="83" name="テキスト ボックス 82"/>
            <p:cNvSpPr txBox="1"/>
            <p:nvPr/>
          </p:nvSpPr>
          <p:spPr>
            <a:xfrm>
              <a:off x="1265565" y="3695580"/>
              <a:ext cx="1277150" cy="400110"/>
            </a:xfrm>
            <a:prstGeom prst="rect">
              <a:avLst/>
            </a:prstGeom>
            <a:noFill/>
          </p:spPr>
          <p:txBody>
            <a:bodyPr wrap="square" rtlCol="0">
              <a:spAutoFit/>
            </a:bodyPr>
            <a:lstStyle/>
            <a:p>
              <a:r>
                <a:rPr lang="en-US" altLang="ja-JP" sz="2000" dirty="0" smtClean="0">
                  <a:latin typeface="Myriad Pro SemiExt" panose="020B0505030403020204" pitchFamily="34" charset="0"/>
                </a:rPr>
                <a:t>Asphalt </a:t>
              </a:r>
              <a:endParaRPr kumimoji="1" lang="ja-JP" altLang="en-US" sz="2000" dirty="0">
                <a:latin typeface="Myriad Pro SemiExt" panose="020B0505030403020204" pitchFamily="34" charset="0"/>
              </a:endParaRPr>
            </a:p>
          </p:txBody>
        </p:sp>
      </p:grpSp>
      <p:pic>
        <p:nvPicPr>
          <p:cNvPr id="3" name="asfaruto_medium_loop">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5486400" y="2231020"/>
            <a:ext cx="609600" cy="609600"/>
          </a:xfrm>
          <a:prstGeom prst="rect">
            <a:avLst/>
          </a:prstGeom>
        </p:spPr>
      </p:pic>
      <p:pic>
        <p:nvPicPr>
          <p:cNvPr id="6" name="wood_medium_loop">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5486400" y="2964342"/>
            <a:ext cx="609600" cy="609600"/>
          </a:xfrm>
          <a:prstGeom prst="rect">
            <a:avLst/>
          </a:prstGeom>
        </p:spPr>
      </p:pic>
      <p:pic>
        <p:nvPicPr>
          <p:cNvPr id="10" name="seikyomae_medium_loop">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12"/>
          <a:stretch>
            <a:fillRect/>
          </a:stretch>
        </p:blipFill>
        <p:spPr>
          <a:xfrm>
            <a:off x="5486400" y="4377737"/>
            <a:ext cx="609600" cy="609600"/>
          </a:xfrm>
          <a:prstGeom prst="rect">
            <a:avLst/>
          </a:prstGeom>
        </p:spPr>
      </p:pic>
      <p:pic>
        <p:nvPicPr>
          <p:cNvPr id="11" name="rengaseikyo_medium3_loop">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2"/>
          <a:stretch>
            <a:fillRect/>
          </a:stretch>
        </p:blipFill>
        <p:spPr>
          <a:xfrm>
            <a:off x="5486400" y="3666173"/>
            <a:ext cx="609600" cy="609600"/>
          </a:xfrm>
          <a:prstGeom prst="rect">
            <a:avLst/>
          </a:prstGeom>
        </p:spPr>
      </p:pic>
    </p:spTree>
    <p:extLst>
      <p:ext uri="{BB962C8B-B14F-4D97-AF65-F5344CB8AC3E}">
        <p14:creationId xmlns:p14="http://schemas.microsoft.com/office/powerpoint/2010/main" val="17369985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6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293" fill="hold"/>
                                        <p:tgtEl>
                                          <p:spTgt spid="6"/>
                                        </p:tgtEl>
                                      </p:cBhvr>
                                    </p:cmd>
                                  </p:childTnLst>
                                </p:cTn>
                              </p:par>
                            </p:childTnLst>
                          </p:cTn>
                        </p:par>
                      </p:childTnLst>
                    </p:cTn>
                  </p:par>
                </p:childTnLst>
              </p:cTn>
              <p:nextCondLst>
                <p:cond evt="onClick" delay="0">
                  <p:tgtEl>
                    <p:spTgt spid="6"/>
                  </p:tgtEl>
                </p:cond>
              </p:nextCondLst>
            </p:seq>
            <p:audio>
              <p:cMediaNode vol="80000">
                <p:cTn id="13" fill="hold" display="0">
                  <p:stCondLst>
                    <p:cond delay="indefinite"/>
                  </p:stCondLst>
                  <p:endCondLst>
                    <p:cond evt="onStopAudio" delay="0">
                      <p:tgtEl>
                        <p:sldTgt/>
                      </p:tgtEl>
                    </p:cond>
                  </p:endCondLst>
                </p:cTn>
                <p:tgtEl>
                  <p:spTgt spid="6"/>
                </p:tgtEl>
              </p:cMediaNode>
            </p:audio>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849" fill="hold"/>
                                        <p:tgtEl>
                                          <p:spTgt spid="10"/>
                                        </p:tgtEl>
                                      </p:cBhvr>
                                    </p:cmd>
                                  </p:childTnLst>
                                </p:cTn>
                              </p:par>
                            </p:childTnLst>
                          </p:cTn>
                        </p:par>
                      </p:childTnLst>
                    </p:cTn>
                  </p:par>
                </p:childTnLst>
              </p:cTn>
              <p:nextCondLst>
                <p:cond evt="onClick" delay="0">
                  <p:tgtEl>
                    <p:spTgt spid="10"/>
                  </p:tgtEl>
                </p:cond>
              </p:nextCondLst>
            </p:seq>
            <p:audio>
              <p:cMediaNode vol="80000">
                <p:cTn id="19" fill="hold" display="0">
                  <p:stCondLst>
                    <p:cond delay="indefinite"/>
                  </p:stCondLst>
                  <p:endCondLst>
                    <p:cond evt="onStopAudio" delay="0">
                      <p:tgtEl>
                        <p:sldTgt/>
                      </p:tgtEl>
                    </p:cond>
                  </p:endCondLst>
                </p:cTn>
                <p:tgtEl>
                  <p:spTgt spid="10"/>
                </p:tgtEl>
              </p:cMediaNode>
            </p:audio>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556" fill="hold"/>
                                        <p:tgtEl>
                                          <p:spTgt spid="11"/>
                                        </p:tgtEl>
                                      </p:cBhvr>
                                    </p:cmd>
                                  </p:childTnLst>
                                </p:cTn>
                              </p:par>
                            </p:childTnLst>
                          </p:cTn>
                        </p:par>
                      </p:childTnLst>
                    </p:cTn>
                  </p:par>
                </p:childTnLst>
              </p:cTn>
              <p:nextCondLst>
                <p:cond evt="onClick" delay="0">
                  <p:tgtEl>
                    <p:spTgt spid="11"/>
                  </p:tgtEl>
                </p:cond>
              </p:nextCondLst>
            </p:seq>
            <p:audio>
              <p:cMediaNode vol="80000">
                <p:cTn id="25" fill="hold" display="0">
                  <p:stCondLst>
                    <p:cond delay="indefinite"/>
                  </p:stCondLst>
                  <p:endCondLst>
                    <p:cond evt="onStopAudio" delay="0">
                      <p:tgtEl>
                        <p:sldTgt/>
                      </p:tgtEl>
                    </p:cond>
                  </p:endCondLst>
                </p:cTn>
                <p:tgtEl>
                  <p:spTgt spid="11"/>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グラフ 22"/>
          <p:cNvGraphicFramePr>
            <a:graphicFrameLocks/>
          </p:cNvGraphicFramePr>
          <p:nvPr>
            <p:extLst/>
          </p:nvPr>
        </p:nvGraphicFramePr>
        <p:xfrm>
          <a:off x="6980018" y="1605596"/>
          <a:ext cx="4562952" cy="2195643"/>
        </p:xfrm>
        <a:graphic>
          <a:graphicData uri="http://schemas.openxmlformats.org/drawingml/2006/chart">
            <c:chart xmlns:c="http://schemas.openxmlformats.org/drawingml/2006/chart" xmlns:r="http://schemas.openxmlformats.org/officeDocument/2006/relationships" r:id="rId3"/>
          </a:graphicData>
        </a:graphic>
      </p:graphicFrame>
      <p:sp>
        <p:nvSpPr>
          <p:cNvPr id="2" name="タイトル 1"/>
          <p:cNvSpPr>
            <a:spLocks noGrp="1"/>
          </p:cNvSpPr>
          <p:nvPr>
            <p:ph type="title"/>
          </p:nvPr>
        </p:nvSpPr>
        <p:spPr/>
        <p:txBody>
          <a:bodyPr>
            <a:normAutofit fontScale="90000"/>
          </a:bodyPr>
          <a:lstStyle/>
          <a:p>
            <a:r>
              <a:rPr kumimoji="1" lang="en-US" altLang="ja-JP" dirty="0" smtClean="0">
                <a:latin typeface="Myriad Pro SemiExt" panose="020B0505030403020204" pitchFamily="34" charset="0"/>
              </a:rPr>
              <a:t>Interpolation of different speed of </a:t>
            </a:r>
            <a:r>
              <a:rPr lang="en-US" altLang="ja-JP" dirty="0">
                <a:latin typeface="Myriad Pro SemiExt" panose="020B0505030403020204" pitchFamily="34" charset="0"/>
              </a:rPr>
              <a:t>v</a:t>
            </a:r>
            <a:r>
              <a:rPr kumimoji="1" lang="en-US" altLang="ja-JP" dirty="0" smtClean="0">
                <a:latin typeface="Myriad Pro SemiExt" panose="020B0505030403020204" pitchFamily="34" charset="0"/>
              </a:rPr>
              <a:t>ibration</a:t>
            </a:r>
            <a:endParaRPr kumimoji="1" lang="ja-JP" altLang="en-US" dirty="0">
              <a:latin typeface="Myriad Pro SemiExt" panose="020B0505030403020204" pitchFamily="34" charset="0"/>
            </a:endParaRPr>
          </a:p>
        </p:txBody>
      </p:sp>
      <p:sp>
        <p:nvSpPr>
          <p:cNvPr id="5" name="コンテンツ プレースホルダー 2"/>
          <p:cNvSpPr txBox="1">
            <a:spLocks/>
          </p:cNvSpPr>
          <p:nvPr/>
        </p:nvSpPr>
        <p:spPr>
          <a:xfrm>
            <a:off x="838200" y="1825625"/>
            <a:ext cx="575936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r>
              <a:rPr lang="en-US" altLang="ja-JP" dirty="0" smtClean="0">
                <a:latin typeface="Myriad Pro SemiExt" panose="020B0505030403020204" pitchFamily="34" charset="0"/>
              </a:rPr>
              <a:t>Interpolating 3 different speeds</a:t>
            </a:r>
          </a:p>
          <a:p>
            <a:r>
              <a:rPr lang="en-US" altLang="ja-JP" dirty="0" smtClean="0">
                <a:latin typeface="Myriad Pro SemiExt" panose="020B0505030403020204" pitchFamily="34" charset="0"/>
              </a:rPr>
              <a:t>In </a:t>
            </a:r>
            <a:r>
              <a:rPr lang="en-US" altLang="ja-JP" dirty="0">
                <a:latin typeface="Myriad Pro SemiExt" panose="020B0505030403020204" pitchFamily="34" charset="0"/>
              </a:rPr>
              <a:t>slow </a:t>
            </a:r>
            <a:r>
              <a:rPr lang="en-US" altLang="ja-JP" dirty="0" smtClean="0">
                <a:latin typeface="Myriad Pro SemiExt" panose="020B0505030403020204" pitchFamily="34" charset="0"/>
              </a:rPr>
              <a:t>speed, feeling like stronger vibration</a:t>
            </a:r>
          </a:p>
          <a:p>
            <a:pPr lvl="1"/>
            <a:r>
              <a:rPr lang="en-US" altLang="ja-JP" dirty="0" smtClean="0">
                <a:latin typeface="Myriad Pro SemiExt" panose="020B0505030403020204" pitchFamily="34" charset="0"/>
              </a:rPr>
              <a:t>Weaken vibration</a:t>
            </a:r>
          </a:p>
          <a:p>
            <a:r>
              <a:rPr lang="en-US" altLang="ja-JP" dirty="0">
                <a:latin typeface="Myriad Pro SemiExt" panose="020B0505030403020204" pitchFamily="34" charset="0"/>
              </a:rPr>
              <a:t>Using CRI ADX2 </a:t>
            </a:r>
            <a:r>
              <a:rPr lang="en-US" altLang="ja-JP" dirty="0" smtClean="0">
                <a:latin typeface="Myriad Pro SemiExt" panose="020B0505030403020204" pitchFamily="34" charset="0"/>
              </a:rPr>
              <a:t>LE</a:t>
            </a:r>
          </a:p>
          <a:p>
            <a:pPr lvl="1"/>
            <a:r>
              <a:rPr lang="en-US" altLang="ja-JP" dirty="0" smtClean="0">
                <a:latin typeface="Myriad Pro SemiExt" panose="020B0505030403020204" pitchFamily="34" charset="0"/>
              </a:rPr>
              <a:t>http</a:t>
            </a:r>
            <a:r>
              <a:rPr lang="en-US" altLang="ja-JP" dirty="0">
                <a:latin typeface="Myriad Pro SemiExt" panose="020B0505030403020204" pitchFamily="34" charset="0"/>
              </a:rPr>
              <a:t>://www.adx2le.com/</a:t>
            </a:r>
          </a:p>
          <a:p>
            <a:endParaRPr lang="ja-JP" altLang="en-US" dirty="0">
              <a:latin typeface="Myriad Pro SemiExt" panose="020B0505030403020204" pitchFamily="34" charset="0"/>
            </a:endParaRPr>
          </a:p>
        </p:txBody>
      </p:sp>
      <p:sp>
        <p:nvSpPr>
          <p:cNvPr id="13" name="テキスト ボックス 12"/>
          <p:cNvSpPr txBox="1"/>
          <p:nvPr/>
        </p:nvSpPr>
        <p:spPr>
          <a:xfrm>
            <a:off x="7720221" y="3676133"/>
            <a:ext cx="3336397" cy="400110"/>
          </a:xfrm>
          <a:prstGeom prst="rect">
            <a:avLst/>
          </a:prstGeom>
          <a:noFill/>
        </p:spPr>
        <p:txBody>
          <a:bodyPr wrap="square" rtlCol="0">
            <a:spAutoFit/>
          </a:bodyPr>
          <a:lstStyle/>
          <a:p>
            <a:r>
              <a:rPr lang="en-US" altLang="ja-JP" sz="2000" dirty="0" smtClean="0">
                <a:latin typeface="Myriad Pro SemiExt" panose="020B0505030403020204" pitchFamily="34" charset="0"/>
              </a:rPr>
              <a:t>Normalized board speed</a:t>
            </a:r>
            <a:endParaRPr kumimoji="1" lang="ja-JP" altLang="en-US" sz="2000" dirty="0">
              <a:latin typeface="Myriad Pro SemiExt" panose="020B0505030403020204" pitchFamily="34" charset="0"/>
            </a:endParaRPr>
          </a:p>
        </p:txBody>
      </p:sp>
      <p:sp>
        <p:nvSpPr>
          <p:cNvPr id="14" name="テキスト ボックス 13"/>
          <p:cNvSpPr txBox="1"/>
          <p:nvPr/>
        </p:nvSpPr>
        <p:spPr>
          <a:xfrm rot="16200000">
            <a:off x="6308056" y="2256047"/>
            <a:ext cx="979133" cy="400110"/>
          </a:xfrm>
          <a:prstGeom prst="rect">
            <a:avLst/>
          </a:prstGeom>
          <a:noFill/>
        </p:spPr>
        <p:txBody>
          <a:bodyPr wrap="square" rtlCol="0">
            <a:spAutoFit/>
          </a:bodyPr>
          <a:lstStyle/>
          <a:p>
            <a:r>
              <a:rPr lang="en-US" altLang="ja-JP" sz="2000" dirty="0" smtClean="0">
                <a:latin typeface="Myriad Pro SemiExt" panose="020B0505030403020204" pitchFamily="34" charset="0"/>
              </a:rPr>
              <a:t>Pitch </a:t>
            </a:r>
            <a:endParaRPr kumimoji="1" lang="ja-JP" altLang="en-US" sz="2000" dirty="0">
              <a:latin typeface="Myriad Pro SemiExt" panose="020B0505030403020204" pitchFamily="34" charset="0"/>
            </a:endParaRPr>
          </a:p>
        </p:txBody>
      </p:sp>
      <p:graphicFrame>
        <p:nvGraphicFramePr>
          <p:cNvPr id="16" name="グラフ 15"/>
          <p:cNvGraphicFramePr>
            <a:graphicFrameLocks/>
          </p:cNvGraphicFramePr>
          <p:nvPr>
            <p:extLst/>
          </p:nvPr>
        </p:nvGraphicFramePr>
        <p:xfrm>
          <a:off x="6997677" y="3985174"/>
          <a:ext cx="4553110" cy="1775495"/>
        </p:xfrm>
        <a:graphic>
          <a:graphicData uri="http://schemas.openxmlformats.org/drawingml/2006/chart">
            <c:chart xmlns:c="http://schemas.openxmlformats.org/drawingml/2006/chart" xmlns:r="http://schemas.openxmlformats.org/officeDocument/2006/relationships" r:id="rId4"/>
          </a:graphicData>
        </a:graphic>
      </p:graphicFrame>
      <p:sp>
        <p:nvSpPr>
          <p:cNvPr id="19" name="テキスト ボックス 18"/>
          <p:cNvSpPr txBox="1"/>
          <p:nvPr/>
        </p:nvSpPr>
        <p:spPr>
          <a:xfrm rot="16200000">
            <a:off x="6213203" y="4587907"/>
            <a:ext cx="1168840" cy="400110"/>
          </a:xfrm>
          <a:prstGeom prst="rect">
            <a:avLst/>
          </a:prstGeom>
          <a:noFill/>
        </p:spPr>
        <p:txBody>
          <a:bodyPr wrap="square" rtlCol="0">
            <a:spAutoFit/>
          </a:bodyPr>
          <a:lstStyle/>
          <a:p>
            <a:r>
              <a:rPr lang="en-US" altLang="ja-JP" sz="2000" dirty="0" smtClean="0">
                <a:latin typeface="Myriad Pro SemiExt" panose="020B0505030403020204" pitchFamily="34" charset="0"/>
              </a:rPr>
              <a:t>Volume </a:t>
            </a:r>
            <a:endParaRPr kumimoji="1" lang="ja-JP" altLang="en-US" sz="2000" dirty="0">
              <a:latin typeface="Myriad Pro SemiExt" panose="020B0505030403020204" pitchFamily="34" charset="0"/>
            </a:endParaRPr>
          </a:p>
        </p:txBody>
      </p:sp>
      <p:sp>
        <p:nvSpPr>
          <p:cNvPr id="20" name="テキスト ボックス 19"/>
          <p:cNvSpPr txBox="1"/>
          <p:nvPr/>
        </p:nvSpPr>
        <p:spPr>
          <a:xfrm>
            <a:off x="7720222" y="5404898"/>
            <a:ext cx="3336397" cy="400110"/>
          </a:xfrm>
          <a:prstGeom prst="rect">
            <a:avLst/>
          </a:prstGeom>
          <a:noFill/>
        </p:spPr>
        <p:txBody>
          <a:bodyPr wrap="square" rtlCol="0">
            <a:spAutoFit/>
          </a:bodyPr>
          <a:lstStyle/>
          <a:p>
            <a:r>
              <a:rPr lang="en-US" altLang="ja-JP" sz="2000" dirty="0" smtClean="0">
                <a:latin typeface="Myriad Pro SemiExt" panose="020B0505030403020204" pitchFamily="34" charset="0"/>
              </a:rPr>
              <a:t>Normalized board speed</a:t>
            </a:r>
            <a:endParaRPr kumimoji="1" lang="ja-JP" altLang="en-US" sz="2000" dirty="0">
              <a:latin typeface="Myriad Pro SemiExt" panose="020B0505030403020204" pitchFamily="34" charset="0"/>
            </a:endParaRPr>
          </a:p>
        </p:txBody>
      </p:sp>
    </p:spTree>
    <p:extLst>
      <p:ext uri="{BB962C8B-B14F-4D97-AF65-F5344CB8AC3E}">
        <p14:creationId xmlns:p14="http://schemas.microsoft.com/office/powerpoint/2010/main" val="8936466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Exposition </a:t>
            </a:r>
            <a:endParaRPr kumimoji="1" lang="ja-JP" altLang="en-US" dirty="0"/>
          </a:p>
        </p:txBody>
      </p:sp>
      <p:sp>
        <p:nvSpPr>
          <p:cNvPr id="3" name="コンテンツ プレースホルダー 2"/>
          <p:cNvSpPr>
            <a:spLocks noGrp="1"/>
          </p:cNvSpPr>
          <p:nvPr>
            <p:ph idx="1"/>
          </p:nvPr>
        </p:nvSpPr>
        <p:spPr/>
        <p:txBody>
          <a:bodyPr>
            <a:normAutofit/>
          </a:bodyPr>
          <a:lstStyle/>
          <a:p>
            <a:r>
              <a:rPr lang="en-US" altLang="ja-JP" dirty="0"/>
              <a:t>International collegiate Virtual Reality </a:t>
            </a:r>
            <a:r>
              <a:rPr lang="en-US" altLang="ja-JP" dirty="0" smtClean="0"/>
              <a:t>Contest 2014</a:t>
            </a:r>
          </a:p>
          <a:p>
            <a:pPr lvl="1"/>
            <a:r>
              <a:rPr lang="en-US" altLang="ja-JP" dirty="0" smtClean="0"/>
              <a:t>For 4 days, over 500 people</a:t>
            </a:r>
            <a:endParaRPr lang="en-US" altLang="ja-JP" dirty="0"/>
          </a:p>
          <a:p>
            <a:r>
              <a:rPr lang="en-US" altLang="ja-JP" dirty="0"/>
              <a:t>Discovery Lab ISHIKAWA 2014</a:t>
            </a:r>
          </a:p>
          <a:p>
            <a:pPr lvl="1"/>
            <a:r>
              <a:rPr lang="en-US" altLang="ja-JP" dirty="0" smtClean="0"/>
              <a:t>For 2 days, </a:t>
            </a:r>
            <a:r>
              <a:rPr lang="ja-JP" altLang="en-US" dirty="0"/>
              <a:t> </a:t>
            </a:r>
            <a:r>
              <a:rPr lang="en-US" altLang="ja-JP" dirty="0" smtClean="0"/>
              <a:t>about 300</a:t>
            </a:r>
            <a:r>
              <a:rPr lang="ja-JP" altLang="en-US" dirty="0" smtClean="0"/>
              <a:t> </a:t>
            </a:r>
            <a:r>
              <a:rPr lang="en-US" altLang="ja-JP" dirty="0" smtClean="0"/>
              <a:t>people</a:t>
            </a:r>
          </a:p>
          <a:p>
            <a:r>
              <a:rPr kumimoji="1" lang="en-US" altLang="ja-JP" dirty="0" smtClean="0"/>
              <a:t>Elderly &amp; children also played</a:t>
            </a:r>
          </a:p>
          <a:p>
            <a:pPr lvl="1"/>
            <a:r>
              <a:rPr lang="en-US" altLang="ja-JP" dirty="0" smtClean="0"/>
              <a:t>Turned off crawler, only vibration</a:t>
            </a:r>
          </a:p>
          <a:p>
            <a:pPr lvl="1"/>
            <a:r>
              <a:rPr kumimoji="1" lang="en-US" altLang="ja-JP" dirty="0" smtClean="0"/>
              <a:t>Also enjoyed</a:t>
            </a:r>
          </a:p>
        </p:txBody>
      </p:sp>
      <p:pic>
        <p:nvPicPr>
          <p:cNvPr id="4" name="Picture 2" descr="スクリーンショット 2015-05-22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09719" y="1683200"/>
            <a:ext cx="2044081" cy="329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09147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838200" y="365125"/>
            <a:ext cx="10515600" cy="1159987"/>
          </a:xfrm>
        </p:spPr>
        <p:txBody>
          <a:bodyPr>
            <a:normAutofit/>
          </a:bodyPr>
          <a:lstStyle/>
          <a:p>
            <a:r>
              <a:rPr lang="en-US" altLang="ja-JP" dirty="0" smtClean="0"/>
              <a:t>Exposition</a:t>
            </a:r>
            <a:r>
              <a:rPr lang="ja-JP" altLang="en-US" dirty="0" smtClean="0"/>
              <a:t> </a:t>
            </a:r>
            <a:r>
              <a:rPr lang="en-US" altLang="ja-JP" dirty="0" smtClean="0"/>
              <a:t>– Feedback from players</a:t>
            </a:r>
            <a:endParaRPr kumimoji="1" lang="ja-JP" altLang="en-US" dirty="0"/>
          </a:p>
        </p:txBody>
      </p:sp>
      <p:sp>
        <p:nvSpPr>
          <p:cNvPr id="3" name="コンテンツ プレースホルダー 2"/>
          <p:cNvSpPr>
            <a:spLocks noGrp="1"/>
          </p:cNvSpPr>
          <p:nvPr>
            <p:ph idx="1"/>
          </p:nvPr>
        </p:nvSpPr>
        <p:spPr>
          <a:xfrm>
            <a:off x="838200" y="1720215"/>
            <a:ext cx="7892777" cy="4456748"/>
          </a:xfrm>
        </p:spPr>
        <p:txBody>
          <a:bodyPr>
            <a:normAutofit fontScale="92500" lnSpcReduction="10000"/>
          </a:bodyPr>
          <a:lstStyle/>
          <a:p>
            <a:r>
              <a:rPr lang="en-US" altLang="ja-JP" dirty="0" smtClean="0"/>
              <a:t>Impression </a:t>
            </a:r>
          </a:p>
          <a:p>
            <a:pPr lvl="1"/>
            <a:r>
              <a:rPr lang="en-US" altLang="ja-JP" dirty="0" smtClean="0"/>
              <a:t>People never played skateboard also enjoyed</a:t>
            </a:r>
          </a:p>
          <a:p>
            <a:pPr lvl="1"/>
            <a:r>
              <a:rPr lang="en-US" altLang="ja-JP" dirty="0" smtClean="0"/>
              <a:t>To input kicking force for themselves is fun.</a:t>
            </a:r>
          </a:p>
          <a:p>
            <a:pPr lvl="1"/>
            <a:r>
              <a:rPr lang="en-US" altLang="ja-JP" dirty="0" smtClean="0"/>
              <a:t>Vibration and </a:t>
            </a:r>
            <a:r>
              <a:rPr lang="en-US" altLang="ja-JP" dirty="0"/>
              <a:t>picture on </a:t>
            </a:r>
            <a:r>
              <a:rPr lang="en-US" altLang="ja-JP" dirty="0" smtClean="0"/>
              <a:t>screen reproduced exhilarating feeling.</a:t>
            </a:r>
          </a:p>
          <a:p>
            <a:pPr lvl="1"/>
            <a:r>
              <a:rPr lang="en-US" altLang="ja-JP" dirty="0" smtClean="0"/>
              <a:t>Effective to decrease motion sickness?</a:t>
            </a:r>
          </a:p>
          <a:p>
            <a:endParaRPr lang="en-US" altLang="ja-JP" dirty="0" smtClean="0"/>
          </a:p>
          <a:p>
            <a:r>
              <a:rPr lang="en-US" altLang="ja-JP" dirty="0" smtClean="0"/>
              <a:t>Problem</a:t>
            </a:r>
          </a:p>
          <a:p>
            <a:pPr lvl="1"/>
            <a:r>
              <a:rPr lang="en-US" altLang="ja-JP" dirty="0" smtClean="0"/>
              <a:t>For a person with experience of skateboarding noticed that </a:t>
            </a:r>
            <a:r>
              <a:rPr lang="en-US" altLang="ja-JP" dirty="0" err="1" smtClean="0"/>
              <a:t>VibroSkate</a:t>
            </a:r>
            <a:r>
              <a:rPr lang="en-US" altLang="ja-JP" dirty="0" smtClean="0"/>
              <a:t> is different from a real one.</a:t>
            </a:r>
          </a:p>
          <a:p>
            <a:pPr lvl="1"/>
            <a:r>
              <a:rPr lang="en-US" altLang="ja-JP" dirty="0" smtClean="0"/>
              <a:t>To </a:t>
            </a:r>
            <a:r>
              <a:rPr lang="en-US" altLang="ja-JP" dirty="0"/>
              <a:t>feel </a:t>
            </a:r>
            <a:r>
              <a:rPr lang="en-US" altLang="ja-JP" dirty="0" smtClean="0"/>
              <a:t>exhilarating, we set the board speed faster</a:t>
            </a:r>
          </a:p>
          <a:p>
            <a:pPr lvl="2"/>
            <a:r>
              <a:rPr lang="en-US" altLang="ja-JP" dirty="0" smtClean="0"/>
              <a:t>Some people noticed the difference between board speed and vibration speed.</a:t>
            </a:r>
            <a:endParaRPr kumimoji="1" lang="en-US" altLang="ja-JP" dirty="0"/>
          </a:p>
          <a:p>
            <a:endParaRPr kumimoji="1" lang="en-US" altLang="ja-JP" dirty="0" smtClean="0"/>
          </a:p>
        </p:txBody>
      </p:sp>
      <p:pic>
        <p:nvPicPr>
          <p:cNvPr id="1026" name="Picture 2" descr="スクリーンショット 2015-05-22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63641" y="2025015"/>
            <a:ext cx="2290159" cy="3613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96289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latin typeface="Myriad Pro SemiExt" panose="020B0505030403020204" pitchFamily="34" charset="0"/>
              </a:rPr>
              <a:t>Future</a:t>
            </a:r>
            <a:endParaRPr kumimoji="1" lang="ja-JP" altLang="en-US" dirty="0">
              <a:latin typeface="Myriad Pro SemiExt" panose="020B0505030403020204" pitchFamily="34" charset="0"/>
            </a:endParaRPr>
          </a:p>
        </p:txBody>
      </p:sp>
      <p:sp>
        <p:nvSpPr>
          <p:cNvPr id="5" name="コンテンツ プレースホルダー 2"/>
          <p:cNvSpPr txBox="1">
            <a:spLocks/>
          </p:cNvSpPr>
          <p:nvPr/>
        </p:nvSpPr>
        <p:spPr>
          <a:xfrm>
            <a:off x="5274128" y="1825625"/>
            <a:ext cx="6079671"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r>
              <a:rPr lang="en-US" altLang="ja-JP" dirty="0" smtClean="0">
                <a:latin typeface="Myriad Pro SemiExt" panose="020B0505030403020204" pitchFamily="34" charset="0"/>
              </a:rPr>
              <a:t>First </a:t>
            </a:r>
            <a:r>
              <a:rPr lang="en-US" altLang="ja-JP" dirty="0">
                <a:latin typeface="Myriad Pro SemiExt" panose="020B0505030403020204" pitchFamily="34" charset="0"/>
              </a:rPr>
              <a:t>H</a:t>
            </a:r>
            <a:r>
              <a:rPr lang="en-US" altLang="ja-JP" dirty="0" smtClean="0">
                <a:latin typeface="Myriad Pro SemiExt" panose="020B0505030403020204" pitchFamily="34" charset="0"/>
              </a:rPr>
              <a:t>aptic-based Locomotion Interface for Home</a:t>
            </a:r>
          </a:p>
          <a:p>
            <a:r>
              <a:rPr lang="en-US" altLang="ja-JP" dirty="0" smtClean="0">
                <a:latin typeface="Myriad Pro SemiExt" panose="020B0505030403020204" pitchFamily="34" charset="0"/>
              </a:rPr>
              <a:t>Application</a:t>
            </a:r>
          </a:p>
          <a:p>
            <a:pPr lvl="1"/>
            <a:r>
              <a:rPr lang="en-US" altLang="ja-JP" dirty="0" smtClean="0">
                <a:latin typeface="Myriad Pro SemiExt" panose="020B0505030403020204" pitchFamily="34" charset="0"/>
              </a:rPr>
              <a:t>Virtual Sightseeing</a:t>
            </a:r>
          </a:p>
          <a:p>
            <a:pPr lvl="1"/>
            <a:r>
              <a:rPr lang="en-US" altLang="ja-JP" dirty="0">
                <a:latin typeface="Myriad Pro SemiExt" panose="020B0505030403020204" pitchFamily="34" charset="0"/>
              </a:rPr>
              <a:t>G</a:t>
            </a:r>
            <a:r>
              <a:rPr lang="en-US" altLang="ja-JP" dirty="0" smtClean="0">
                <a:latin typeface="Myriad Pro SemiExt" panose="020B0505030403020204" pitchFamily="34" charset="0"/>
              </a:rPr>
              <a:t>ame controller</a:t>
            </a:r>
          </a:p>
          <a:p>
            <a:pPr lvl="1"/>
            <a:r>
              <a:rPr lang="en-US" altLang="ja-JP" dirty="0">
                <a:latin typeface="Myriad Pro SemiExt" panose="020B0505030403020204" pitchFamily="34" charset="0"/>
              </a:rPr>
              <a:t>E</a:t>
            </a:r>
            <a:r>
              <a:rPr lang="en-US" altLang="ja-JP" dirty="0" smtClean="0">
                <a:latin typeface="Myriad Pro SemiExt" panose="020B0505030403020204" pitchFamily="34" charset="0"/>
              </a:rPr>
              <a:t>xercise</a:t>
            </a:r>
          </a:p>
          <a:p>
            <a:pPr lvl="1"/>
            <a:r>
              <a:rPr lang="en-US" altLang="ja-JP" dirty="0">
                <a:latin typeface="Myriad Pro SemiExt" panose="020B0505030403020204" pitchFamily="34" charset="0"/>
              </a:rPr>
              <a:t>e</a:t>
            </a:r>
            <a:r>
              <a:rPr lang="en-US" altLang="ja-JP" dirty="0" smtClean="0">
                <a:latin typeface="Myriad Pro SemiExt" panose="020B0505030403020204" pitchFamily="34" charset="0"/>
              </a:rPr>
              <a:t>tc.</a:t>
            </a:r>
          </a:p>
        </p:txBody>
      </p:sp>
      <p:pic>
        <p:nvPicPr>
          <p:cNvPr id="6" name="図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1851431"/>
            <a:ext cx="4276680" cy="2753113"/>
          </a:xfrm>
          <a:prstGeom prst="rect">
            <a:avLst/>
          </a:prstGeom>
        </p:spPr>
      </p:pic>
      <p:sp>
        <p:nvSpPr>
          <p:cNvPr id="8" name="テキスト ボックス 7"/>
          <p:cNvSpPr txBox="1"/>
          <p:nvPr/>
        </p:nvSpPr>
        <p:spPr>
          <a:xfrm>
            <a:off x="1601766" y="4709018"/>
            <a:ext cx="2311017" cy="646331"/>
          </a:xfrm>
          <a:prstGeom prst="rect">
            <a:avLst/>
          </a:prstGeom>
          <a:noFill/>
        </p:spPr>
        <p:txBody>
          <a:bodyPr wrap="none" rtlCol="0">
            <a:spAutoFit/>
          </a:bodyPr>
          <a:lstStyle/>
          <a:p>
            <a:pPr algn="ctr"/>
            <a:r>
              <a:rPr lang="en-US" altLang="ja-JP" dirty="0" smtClean="0">
                <a:latin typeface="Myriad Pro SemiExt" panose="020B0505030403020204" pitchFamily="34" charset="0"/>
                <a:ea typeface="ヒラギノ角ゴ Pro W6"/>
              </a:rPr>
              <a:t>Japanese Otaku City</a:t>
            </a:r>
          </a:p>
          <a:p>
            <a:pPr algn="ctr"/>
            <a:r>
              <a:rPr lang="en-US" altLang="ja-JP" dirty="0" smtClean="0">
                <a:latin typeface="Myriad Pro SemiExt" panose="020B0505030403020204" pitchFamily="34" charset="0"/>
                <a:ea typeface="ヒラギノ角ゴ Pro W6"/>
              </a:rPr>
              <a:t>ZENRIN</a:t>
            </a:r>
            <a:endParaRPr kumimoji="1" lang="ja-JP" altLang="en-US" dirty="0">
              <a:latin typeface="Myriad Pro SemiExt" panose="020B0505030403020204" pitchFamily="34" charset="0"/>
              <a:ea typeface="ヒラギノ角ゴ Pro W6"/>
            </a:endParaRPr>
          </a:p>
        </p:txBody>
      </p:sp>
    </p:spTree>
    <p:extLst>
      <p:ext uri="{BB962C8B-B14F-4D97-AF65-F5344CB8AC3E}">
        <p14:creationId xmlns:p14="http://schemas.microsoft.com/office/powerpoint/2010/main" val="8912976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7513</TotalTime>
  <Words>2011</Words>
  <Application>Microsoft Office PowerPoint</Application>
  <PresentationFormat>ワイド画面</PresentationFormat>
  <Paragraphs>263</Paragraphs>
  <Slides>22</Slides>
  <Notes>22</Notes>
  <HiddenSlides>0</HiddenSlides>
  <MMClips>11</MMClips>
  <ScaleCrop>false</ScaleCrop>
  <HeadingPairs>
    <vt:vector size="6" baseType="variant">
      <vt:variant>
        <vt:lpstr>使用されているフォント</vt:lpstr>
      </vt:variant>
      <vt:variant>
        <vt:i4>11</vt:i4>
      </vt:variant>
      <vt:variant>
        <vt:lpstr>テーマ</vt:lpstr>
      </vt:variant>
      <vt:variant>
        <vt:i4>1</vt:i4>
      </vt:variant>
      <vt:variant>
        <vt:lpstr>スライド タイトル</vt:lpstr>
      </vt:variant>
      <vt:variant>
        <vt:i4>22</vt:i4>
      </vt:variant>
    </vt:vector>
  </HeadingPairs>
  <TitlesOfParts>
    <vt:vector size="34" baseType="lpstr">
      <vt:lpstr>ＭＳ Ｐゴシック</vt:lpstr>
      <vt:lpstr>Myriad Pro Black</vt:lpstr>
      <vt:lpstr>Noto Sans Japanese Light</vt:lpstr>
      <vt:lpstr>ヒラギノ角ゴ Pro W6</vt:lpstr>
      <vt:lpstr>Arial</vt:lpstr>
      <vt:lpstr>Calibri</vt:lpstr>
      <vt:lpstr>Cambria Math</vt:lpstr>
      <vt:lpstr>Myriad Pro</vt:lpstr>
      <vt:lpstr>Myriad Pro SemiExt</vt:lpstr>
      <vt:lpstr>Myriad Web Pro</vt:lpstr>
      <vt:lpstr>Wingdings</vt:lpstr>
      <vt:lpstr>Office テーマ</vt:lpstr>
      <vt:lpstr>   A Locomotion Interface with the Exact Haptics and Kinesthesia</vt:lpstr>
      <vt:lpstr>Introduction</vt:lpstr>
      <vt:lpstr>Background</vt:lpstr>
      <vt:lpstr>Locomotive Perception Mechanism</vt:lpstr>
      <vt:lpstr>Conventional Locomotion Interfaces</vt:lpstr>
      <vt:lpstr>Conventional Locomotion Interfaces</vt:lpstr>
      <vt:lpstr>Conventional Locomotion Interfaces</vt:lpstr>
      <vt:lpstr>Conventional Locomotion Interfaces</vt:lpstr>
      <vt:lpstr>How VibroSkate Reproduce Kinesthesia</vt:lpstr>
      <vt:lpstr>How VibroSkate Reproduce Kinesthesia</vt:lpstr>
      <vt:lpstr>How VibroSkate Reproduce Kinesthesia</vt:lpstr>
      <vt:lpstr>Implementation</vt:lpstr>
      <vt:lpstr>Introduction - Vibration</vt:lpstr>
      <vt:lpstr>Textures &amp; Materials</vt:lpstr>
      <vt:lpstr>Related works – Sensation of moving by vibration</vt:lpstr>
      <vt:lpstr>Vibration display in VibroSkate </vt:lpstr>
      <vt:lpstr>Sampling vibration</vt:lpstr>
      <vt:lpstr>Vibration of different materials</vt:lpstr>
      <vt:lpstr>Interpolation of different speed of vibration</vt:lpstr>
      <vt:lpstr>Exposition </vt:lpstr>
      <vt:lpstr>Exposition – Feedback from players</vt:lpstr>
      <vt:lpstr>Future</vt:lpstr>
    </vt:vector>
  </TitlesOfParts>
  <Company>東京工業大学</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Shimizu</dc:creator>
  <cp:lastModifiedBy>Sato Daiki</cp:lastModifiedBy>
  <cp:revision>345</cp:revision>
  <dcterms:created xsi:type="dcterms:W3CDTF">2015-08-04T08:31:47Z</dcterms:created>
  <dcterms:modified xsi:type="dcterms:W3CDTF">2015-08-12T04:30:25Z</dcterms:modified>
</cp:coreProperties>
</file>