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2" r:id="rId5"/>
    <p:sldId id="267" r:id="rId6"/>
    <p:sldId id="268" r:id="rId7"/>
    <p:sldId id="269" r:id="rId8"/>
    <p:sldId id="271" r:id="rId9"/>
    <p:sldId id="272" r:id="rId10"/>
    <p:sldId id="273" r:id="rId11"/>
    <p:sldId id="280" r:id="rId12"/>
    <p:sldId id="275" r:id="rId13"/>
    <p:sldId id="276" r:id="rId14"/>
    <p:sldId id="260" r:id="rId15"/>
    <p:sldId id="277" r:id="rId16"/>
    <p:sldId id="284" r:id="rId17"/>
    <p:sldId id="283" r:id="rId18"/>
    <p:sldId id="279" r:id="rId19"/>
    <p:sldId id="282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AF186-186D-462E-A079-FBA57801DDE1}" type="datetimeFigureOut">
              <a:rPr kumimoji="1" lang="ja-JP" altLang="en-US" smtClean="0"/>
              <a:t>2010/12/18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50D89-7D66-4C44-B9C0-1A1B7AD399E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50D89-7D66-4C44-B9C0-1A1B7AD399E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4" name="フリーフォーム 13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5" name="フリーフォーム 14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フリーフォーム 15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9526" y="5715017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54DE35-B7F2-4A09-A07B-5AA676F4F97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82EC12-24C1-4A48-A720-170DB3327F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DE35-B7F2-4A09-A07B-5AA676F4F97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C12-24C1-4A48-A720-170DB3327F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 rot="5400000">
            <a:off x="3306482" y="2907281"/>
            <a:ext cx="6855280" cy="1038095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-142908" y="0"/>
            <a:ext cx="7072362" cy="6858000"/>
          </a:xfrm>
          <a:prstGeom prst="rect">
            <a:avLst/>
          </a:prstGeom>
          <a:gradFill>
            <a:gsLst>
              <a:gs pos="93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43768" y="274640"/>
            <a:ext cx="1543032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90075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DE35-B7F2-4A09-A07B-5AA676F4F97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C12-24C1-4A48-A720-170DB3327F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DE35-B7F2-4A09-A07B-5AA676F4F97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C12-24C1-4A48-A720-170DB3327F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 flipV="1">
            <a:off x="9526" y="4295805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 flipV="1">
            <a:off x="0" y="-24"/>
            <a:ext cx="9144000" cy="514346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286388"/>
            <a:ext cx="7772400" cy="80805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286124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tint val="9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tint val="9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54DE35-B7F2-4A09-A07B-5AA676F4F97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82EC12-24C1-4A48-A720-170DB3327F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DE35-B7F2-4A09-A07B-5AA676F4F97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C12-24C1-4A48-A720-170DB3327F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DE35-B7F2-4A09-A07B-5AA676F4F97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C12-24C1-4A48-A720-170DB3327F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DE35-B7F2-4A09-A07B-5AA676F4F97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C12-24C1-4A48-A720-170DB3327F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DE35-B7F2-4A09-A07B-5AA676F4F97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C12-24C1-4A48-A720-170DB3327F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8258202" cy="798496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0" cy="4554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571613"/>
            <a:ext cx="3008313" cy="4554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DE35-B7F2-4A09-A07B-5AA676F4F97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C12-24C1-4A48-A720-170DB3327F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9144000" cy="143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正方形/長方形 14"/>
          <p:cNvSpPr/>
          <p:nvPr/>
        </p:nvSpPr>
        <p:spPr bwMode="auto">
          <a:xfrm>
            <a:off x="0" y="3857628"/>
            <a:ext cx="9144000" cy="300037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gradFill>
                  <a:gsLst>
                    <a:gs pos="20000">
                      <a:schemeClr val="accent4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  <a:ln w="76200" cap="sq">
            <a:solidFill>
              <a:srgbClr val="FFFFFF"/>
            </a:solidFill>
            <a:miter lim="800000"/>
          </a:ln>
          <a:effectLst>
            <a:outerShdw blurRad="76200" dist="762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DE35-B7F2-4A09-A07B-5AA676F4F97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EC12-24C1-4A48-A720-170DB3327F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>
            <a:off x="2" y="714356"/>
            <a:ext cx="9143999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正方形/長方形 15"/>
          <p:cNvSpPr/>
          <p:nvPr/>
        </p:nvSpPr>
        <p:spPr bwMode="auto">
          <a:xfrm>
            <a:off x="0" y="1071546"/>
            <a:ext cx="9144000" cy="578645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8" name="テキスト プレースホルダ 17"/>
          <p:cNvSpPr>
            <a:spLocks noGrp="1"/>
          </p:cNvSpPr>
          <p:nvPr>
            <p:ph type="body" idx="1"/>
          </p:nvPr>
        </p:nvSpPr>
        <p:spPr>
          <a:xfrm>
            <a:off x="457200" y="1500175"/>
            <a:ext cx="8229600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9A54DE35-B7F2-4A09-A07B-5AA676F4F972}" type="datetimeFigureOut">
              <a:rPr kumimoji="1" lang="ja-JP" altLang="en-US" smtClean="0"/>
              <a:pPr/>
              <a:t>2010/12/18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0982EC12-24C1-4A48-A720-170DB3327FA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400" baseline="0">
          <a:ln w="3175">
            <a:noFill/>
            <a:prstDash val="solid"/>
          </a:ln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effectLst>
            <a:outerShdw blurRad="127000" algn="tl" rotWithShape="0">
              <a:schemeClr val="tx1">
                <a:alpha val="7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5000"/>
        <a:buFont typeface="Wingdings"/>
        <a:buChar char="p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"/>
        <a:buChar char="p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"/>
        <a:buChar char="p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2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bg2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bg2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stinlimburg.be/kunststukken/design-performance-videoversla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i.jp/theme/h13/text/study02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ii.jp/theme/h13/text/study02.htm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バーチャルリアリティ特論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1032087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三宅龍馬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現存のシステム紹介</a:t>
            </a:r>
            <a:endParaRPr kumimoji="1" lang="ja-JP" altLang="en-US" dirty="0"/>
          </a:p>
        </p:txBody>
      </p:sp>
      <p:pic>
        <p:nvPicPr>
          <p:cNvPr id="1026" name="Picture 2" descr="virtual_pott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888432" cy="4689451"/>
          </a:xfrm>
          <a:prstGeom prst="rect">
            <a:avLst/>
          </a:prstGeom>
          <a:noFill/>
        </p:spPr>
      </p:pic>
      <p:sp>
        <p:nvSpPr>
          <p:cNvPr id="10" name="正方形/長方形 9"/>
          <p:cNvSpPr/>
          <p:nvPr/>
        </p:nvSpPr>
        <p:spPr>
          <a:xfrm>
            <a:off x="395536" y="6381328"/>
            <a:ext cx="8388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hlinkClick r:id="rId3"/>
              </a:rPr>
              <a:t>http://</a:t>
            </a:r>
            <a:r>
              <a:rPr lang="en-US" altLang="ja-JP" sz="1600" dirty="0" smtClean="0">
                <a:hlinkClick r:id="rId3"/>
              </a:rPr>
              <a:t>www.kunstinlimburg.be/kunststukken/design-performance-videoverslag</a:t>
            </a:r>
            <a:endParaRPr lang="en-US" altLang="ja-JP" sz="16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27984" y="1556792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センサによって手の位置を計測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そこ</a:t>
            </a:r>
            <a:r>
              <a:rPr lang="ja-JP" altLang="en-US" sz="2400" dirty="0" smtClean="0"/>
              <a:t>から形状を計算</a:t>
            </a:r>
            <a:endParaRPr lang="en-US" altLang="ja-JP" sz="2400" dirty="0" smtClean="0"/>
          </a:p>
          <a:p>
            <a:endParaRPr kumimoji="1" lang="en-US" altLang="ja-JP" sz="2400" dirty="0" smtClean="0"/>
          </a:p>
          <a:p>
            <a:r>
              <a:rPr lang="ja-JP" altLang="en-US" sz="2400" dirty="0" smtClean="0"/>
              <a:t>実際に機械を用いて製作</a:t>
            </a:r>
            <a:endParaRPr kumimoji="1" lang="ja-JP" altLang="en-US" sz="2400" dirty="0"/>
          </a:p>
        </p:txBody>
      </p:sp>
      <p:sp>
        <p:nvSpPr>
          <p:cNvPr id="12" name="角丸四角形 11"/>
          <p:cNvSpPr/>
          <p:nvPr/>
        </p:nvSpPr>
        <p:spPr>
          <a:xfrm>
            <a:off x="4355976" y="1484784"/>
            <a:ext cx="4680520" cy="2016224"/>
          </a:xfrm>
          <a:prstGeom prst="round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35488" y="436510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触って</a:t>
            </a:r>
            <a:r>
              <a:rPr lang="ja-JP" altLang="en-US" sz="2400" dirty="0" smtClean="0"/>
              <a:t>いる</a:t>
            </a:r>
            <a:r>
              <a:rPr lang="ja-JP" altLang="en-US" sz="2400" dirty="0" smtClean="0"/>
              <a:t>感覚がない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手の</a:t>
            </a:r>
            <a:r>
              <a:rPr lang="ja-JP" altLang="en-US" sz="2400" dirty="0" smtClean="0"/>
              <a:t>動きが制限される</a:t>
            </a:r>
            <a:endParaRPr lang="en-US" altLang="ja-JP" sz="2400" dirty="0" smtClean="0"/>
          </a:p>
        </p:txBody>
      </p:sp>
      <p:sp>
        <p:nvSpPr>
          <p:cNvPr id="15" name="角丸四角形 14"/>
          <p:cNvSpPr/>
          <p:nvPr/>
        </p:nvSpPr>
        <p:spPr>
          <a:xfrm>
            <a:off x="4355976" y="4149080"/>
            <a:ext cx="4680520" cy="1440160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27576" y="58052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自分で作ったらいいんじゃないか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72000" y="3861048"/>
            <a:ext cx="1008112" cy="46166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欠点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772817"/>
            <a:ext cx="8784976" cy="216024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モニター表示のため，臨場感がない</a:t>
            </a:r>
            <a:endParaRPr lang="ja-JP" altLang="en-US" dirty="0" smtClean="0"/>
          </a:p>
          <a:p>
            <a:r>
              <a:rPr lang="ja-JP" altLang="en-US" dirty="0" smtClean="0"/>
              <a:t>手</a:t>
            </a:r>
            <a:r>
              <a:rPr lang="ja-JP" altLang="en-US" dirty="0" smtClean="0"/>
              <a:t>の</a:t>
            </a:r>
            <a:r>
              <a:rPr lang="ja-JP" altLang="en-US" dirty="0" smtClean="0"/>
              <a:t>動きに自由度がない</a:t>
            </a:r>
            <a:endParaRPr lang="en-US" altLang="ja-JP" dirty="0" smtClean="0"/>
          </a:p>
          <a:p>
            <a:r>
              <a:rPr lang="ja-JP" altLang="en-US" dirty="0" smtClean="0"/>
              <a:t>手</a:t>
            </a:r>
            <a:r>
              <a:rPr lang="ja-JP" altLang="en-US" dirty="0" smtClean="0"/>
              <a:t>で触っているという感覚はない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共通</a:t>
            </a:r>
            <a:r>
              <a:rPr lang="ja-JP" altLang="en-US" dirty="0" smtClean="0"/>
              <a:t>する欠点</a:t>
            </a:r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467544" y="1700808"/>
            <a:ext cx="8136904" cy="1872208"/>
          </a:xfrm>
          <a:prstGeom prst="round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3923928" y="3573016"/>
            <a:ext cx="1008112" cy="7920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479715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もっと楽しく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陶芸感を味わえるものを作りたい</a:t>
            </a:r>
            <a:endParaRPr kumimoji="1" lang="ja-JP" altLang="en-US" sz="3600" dirty="0"/>
          </a:p>
        </p:txBody>
      </p:sp>
      <p:sp>
        <p:nvSpPr>
          <p:cNvPr id="8" name="角丸四角形 7"/>
          <p:cNvSpPr/>
          <p:nvPr/>
        </p:nvSpPr>
        <p:spPr>
          <a:xfrm>
            <a:off x="395536" y="4581128"/>
            <a:ext cx="8424936" cy="1512168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683568" y="1412776"/>
            <a:ext cx="7488832" cy="2448272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陶芸の楽しさって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72183"/>
            <a:ext cx="8229600" cy="4953161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無から形あるものへ変化していく過程 </a:t>
            </a:r>
          </a:p>
          <a:p>
            <a:r>
              <a:rPr lang="ja-JP" altLang="en-US" dirty="0" smtClean="0"/>
              <a:t>力加減の難しさ</a:t>
            </a:r>
          </a:p>
          <a:p>
            <a:r>
              <a:rPr lang="ja-JP" altLang="en-US" dirty="0" smtClean="0"/>
              <a:t>思い通りのものができた時の達成感</a:t>
            </a:r>
            <a:endParaRPr lang="en-US" altLang="ja-JP" dirty="0" smtClean="0"/>
          </a:p>
          <a:p>
            <a:r>
              <a:rPr lang="ja-JP" altLang="en-US" dirty="0" smtClean="0"/>
              <a:t>実はうまく作れなくても楽しめる</a:t>
            </a:r>
            <a:endParaRPr lang="en-US" altLang="ja-JP" dirty="0" smtClean="0"/>
          </a:p>
          <a:p>
            <a:endParaRPr lang="en-US" altLang="ja-JP" b="1" dirty="0" smtClean="0"/>
          </a:p>
          <a:p>
            <a:r>
              <a:rPr lang="ja-JP" altLang="en-US" dirty="0" smtClean="0"/>
              <a:t>リアルタイムで形が変わっていくこと</a:t>
            </a:r>
            <a:endParaRPr lang="en-US" altLang="ja-JP" dirty="0" smtClean="0"/>
          </a:p>
          <a:p>
            <a:r>
              <a:rPr lang="ja-JP" altLang="en-US" dirty="0" smtClean="0"/>
              <a:t>土を触っている感覚</a:t>
            </a:r>
            <a:endParaRPr lang="en-US" altLang="ja-JP" dirty="0" smtClean="0"/>
          </a:p>
          <a:p>
            <a:r>
              <a:rPr lang="ja-JP" altLang="en-US" dirty="0" smtClean="0"/>
              <a:t>粘土の壊れやすさの再現</a:t>
            </a:r>
            <a:endParaRPr lang="en-US" altLang="ja-JP" dirty="0" smtClean="0"/>
          </a:p>
          <a:p>
            <a:endParaRPr lang="ja-JP" altLang="en-US" dirty="0" smtClean="0"/>
          </a:p>
          <a:p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>
          <a:xfrm>
            <a:off x="3635896" y="3861048"/>
            <a:ext cx="1368152" cy="432048"/>
          </a:xfrm>
          <a:prstGeom prst="down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683568" y="4365104"/>
            <a:ext cx="7488832" cy="194421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技術的に難しそうなところ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5169185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芸術に必要な自由度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手の動き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手のひらでおさえる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指でなぞる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手の向きを変える</a:t>
            </a:r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1"/>
            <a:r>
              <a:rPr kumimoji="1" lang="ja-JP" altLang="en-US" dirty="0" smtClean="0"/>
              <a:t>視点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手を当てる場所を確認する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器の中を覗き込む</a:t>
            </a:r>
            <a:endParaRPr kumimoji="1" lang="en-US" altLang="ja-JP" dirty="0" smtClean="0"/>
          </a:p>
          <a:p>
            <a:pPr lvl="2"/>
            <a:endParaRPr kumimoji="1" lang="en-US" altLang="ja-JP" dirty="0" smtClean="0"/>
          </a:p>
          <a:p>
            <a:r>
              <a:rPr kumimoji="1" lang="ja-JP" altLang="en-US" dirty="0" smtClean="0"/>
              <a:t>粘土の物理シュミレーション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剛体ではなくビンガム流体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36096" y="263691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リンクやワイヤでは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	</a:t>
            </a:r>
            <a:r>
              <a:rPr lang="ja-JP" altLang="en-US" sz="2400" dirty="0" smtClean="0"/>
              <a:t>可動域が小さい</a:t>
            </a:r>
            <a:endParaRPr kumimoji="1" lang="ja-JP" altLang="en-US" sz="2400" dirty="0"/>
          </a:p>
        </p:txBody>
      </p:sp>
      <p:sp>
        <p:nvSpPr>
          <p:cNvPr id="6" name="右中かっこ 5"/>
          <p:cNvSpPr/>
          <p:nvPr/>
        </p:nvSpPr>
        <p:spPr>
          <a:xfrm>
            <a:off x="4716016" y="2492896"/>
            <a:ext cx="576064" cy="10801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/>
          <p:cNvSpPr/>
          <p:nvPr/>
        </p:nvSpPr>
        <p:spPr>
          <a:xfrm>
            <a:off x="5364088" y="4509120"/>
            <a:ext cx="576064" cy="79208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12160" y="450912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通常のモニタでは表現できない</a:t>
            </a:r>
            <a:endParaRPr kumimoji="1"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21088"/>
            <a:ext cx="2693095" cy="166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3394902" cy="180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772816"/>
            <a:ext cx="211223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V.R.</a:t>
            </a:r>
            <a:r>
              <a:rPr lang="ja-JP" altLang="en-US" dirty="0" smtClean="0"/>
              <a:t>　ハードウェア概要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11960" y="220486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 smtClean="0"/>
              <a:t>透過型</a:t>
            </a:r>
            <a:r>
              <a:rPr kumimoji="1" lang="en-US" altLang="ja-JP" b="1" u="sng" dirty="0" smtClean="0"/>
              <a:t>HMD</a:t>
            </a:r>
            <a:r>
              <a:rPr kumimoji="1" lang="ja-JP" altLang="en-US" dirty="0" smtClean="0"/>
              <a:t>：　</a:t>
            </a:r>
            <a:endParaRPr kumimoji="1" lang="en-US" altLang="ja-JP" dirty="0" smtClean="0"/>
          </a:p>
          <a:p>
            <a:r>
              <a:rPr lang="ja-JP" altLang="en-US" dirty="0" smtClean="0"/>
              <a:t>２眼カメラを搭載し，</a:t>
            </a:r>
            <a:endParaRPr lang="en-US" altLang="ja-JP" dirty="0" smtClean="0"/>
          </a:p>
          <a:p>
            <a:r>
              <a:rPr lang="ja-JP" altLang="en-US" dirty="0" smtClean="0"/>
              <a:t>視点に近い立体映像を</a:t>
            </a:r>
            <a:r>
              <a:rPr kumimoji="1" lang="ja-JP" altLang="en-US" dirty="0" smtClean="0"/>
              <a:t>撮影，表示</a:t>
            </a:r>
            <a:endParaRPr kumimoji="1" lang="en-US" altLang="ja-JP" dirty="0" smtClean="0"/>
          </a:p>
          <a:p>
            <a:r>
              <a:rPr lang="ja-JP" altLang="en-US" dirty="0" smtClean="0"/>
              <a:t>手や指先の</a:t>
            </a:r>
            <a:r>
              <a:rPr lang="ja-JP" altLang="en-US" dirty="0" smtClean="0"/>
              <a:t>マーカ</a:t>
            </a:r>
            <a:r>
              <a:rPr lang="en-US" altLang="ja-JP" dirty="0" smtClean="0"/>
              <a:t>―</a:t>
            </a:r>
            <a:r>
              <a:rPr lang="ja-JP" altLang="en-US" dirty="0" smtClean="0"/>
              <a:t>から</a:t>
            </a:r>
            <a:r>
              <a:rPr lang="ja-JP" altLang="en-US" dirty="0" smtClean="0"/>
              <a:t>位置を把握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4077072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 smtClean="0"/>
              <a:t>力覚提示手袋</a:t>
            </a:r>
            <a:r>
              <a:rPr kumimoji="1" lang="ja-JP" altLang="en-US" dirty="0" smtClean="0"/>
              <a:t>：</a:t>
            </a:r>
            <a:endParaRPr kumimoji="1" lang="en-US" altLang="ja-JP" dirty="0" smtClean="0"/>
          </a:p>
          <a:p>
            <a:r>
              <a:rPr lang="ja-JP" altLang="en-US" dirty="0" smtClean="0"/>
              <a:t>　触れている感覚を振動により表現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ja-JP" altLang="en-US" dirty="0" smtClean="0"/>
              <a:t>（粘土から大きな反力は受けない）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r>
              <a:rPr kumimoji="1" lang="ja-JP" altLang="en-US" dirty="0" smtClean="0"/>
              <a:t>　</a:t>
            </a:r>
            <a:r>
              <a:rPr kumimoji="1" lang="ja-JP" altLang="en-US" dirty="0" smtClean="0"/>
              <a:t>圧電センサとジャイロセンサにより</a:t>
            </a:r>
            <a:endParaRPr kumimoji="1" lang="en-US" altLang="ja-JP" dirty="0" smtClean="0"/>
          </a:p>
          <a:p>
            <a:r>
              <a:rPr lang="ja-JP" altLang="en-US" dirty="0" smtClean="0"/>
              <a:t>　手</a:t>
            </a:r>
            <a:r>
              <a:rPr lang="ja-JP" altLang="en-US" dirty="0" smtClean="0"/>
              <a:t>の向きと形状を把握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1680" y="593467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 smtClean="0"/>
              <a:t>V.R.</a:t>
            </a:r>
            <a:r>
              <a:rPr kumimoji="1" lang="ja-JP" altLang="en-US" b="1" u="sng" dirty="0" smtClean="0"/>
              <a:t>ステージ</a:t>
            </a:r>
            <a:r>
              <a:rPr kumimoji="1" lang="en-US" altLang="ja-JP" dirty="0" smtClean="0"/>
              <a:t>:</a:t>
            </a:r>
          </a:p>
          <a:p>
            <a:r>
              <a:rPr kumimoji="1" lang="ja-JP" altLang="en-US" dirty="0" smtClean="0"/>
              <a:t>ステージには４眼カメラを取り付け見えない部分をカバー</a:t>
            </a:r>
            <a:endParaRPr kumimoji="1" lang="en-US" altLang="ja-JP" dirty="0" smtClean="0"/>
          </a:p>
          <a:p>
            <a:r>
              <a:rPr lang="en-US" altLang="ja-JP" dirty="0" smtClean="0"/>
              <a:t>CPU</a:t>
            </a:r>
            <a:r>
              <a:rPr lang="ja-JP" altLang="en-US" dirty="0" smtClean="0"/>
              <a:t>はここにいれる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rot="10800000">
            <a:off x="3419872" y="3645024"/>
            <a:ext cx="648072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211960" y="35730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マーカー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rot="16200000" flipH="1">
            <a:off x="5076056" y="4077072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812360" y="35010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カメラ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rot="16200000" flipV="1">
            <a:off x="7452320" y="2708920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5400000">
            <a:off x="7776356" y="4185084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16200000" flipV="1">
            <a:off x="8136396" y="5553236"/>
            <a:ext cx="288032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956376" y="57332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排熱口</a:t>
            </a:r>
            <a:endParaRPr kumimoji="1" lang="ja-JP" altLang="en-US" dirty="0"/>
          </a:p>
        </p:txBody>
      </p:sp>
      <p:cxnSp>
        <p:nvCxnSpPr>
          <p:cNvPr id="30" name="直線矢印コネクタ 29"/>
          <p:cNvCxnSpPr/>
          <p:nvPr/>
        </p:nvCxnSpPr>
        <p:spPr>
          <a:xfrm rot="5400000">
            <a:off x="467544" y="2636912"/>
            <a:ext cx="648072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23528" y="18448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バイブレータ</a:t>
            </a:r>
            <a:endParaRPr kumimoji="1" lang="ja-JP" altLang="en-US" dirty="0"/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6300192" y="1988840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4860032" y="16288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ディスプレイ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75856" y="55172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回転スピード</a:t>
            </a:r>
            <a:r>
              <a:rPr lang="ja-JP" altLang="en-US" dirty="0" smtClean="0"/>
              <a:t>スイッチ</a:t>
            </a:r>
            <a:endParaRPr kumimoji="1" lang="en-US" altLang="ja-JP" dirty="0" smtClean="0"/>
          </a:p>
        </p:txBody>
      </p:sp>
      <p:cxnSp>
        <p:nvCxnSpPr>
          <p:cNvPr id="41" name="直線矢印コネクタ 40"/>
          <p:cNvCxnSpPr/>
          <p:nvPr/>
        </p:nvCxnSpPr>
        <p:spPr>
          <a:xfrm flipV="1">
            <a:off x="4932040" y="5301208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V.R.</a:t>
            </a:r>
            <a:r>
              <a:rPr lang="ja-JP" altLang="en-US" dirty="0" smtClean="0"/>
              <a:t>　ソフトウェア概要</a:t>
            </a:r>
            <a:endParaRPr kumimoji="1" lang="ja-JP" altLang="en-US" dirty="0"/>
          </a:p>
        </p:txBody>
      </p:sp>
      <p:sp>
        <p:nvSpPr>
          <p:cNvPr id="17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412776"/>
            <a:ext cx="8928992" cy="5445224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マーカーを読み取って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製作物の位置を合わす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手</a:t>
            </a:r>
            <a:r>
              <a:rPr lang="ja-JP" altLang="en-US" dirty="0" smtClean="0"/>
              <a:t>と</a:t>
            </a:r>
            <a:r>
              <a:rPr lang="ja-JP" altLang="en-US" dirty="0" smtClean="0"/>
              <a:t>製作物</a:t>
            </a:r>
            <a:r>
              <a:rPr lang="ja-JP" altLang="en-US" dirty="0" smtClean="0"/>
              <a:t>の接点を計算する</a:t>
            </a:r>
            <a:endParaRPr lang="en-US" altLang="ja-JP" dirty="0" smtClean="0"/>
          </a:p>
          <a:p>
            <a:r>
              <a:rPr lang="ja-JP" altLang="en-US" dirty="0" smtClean="0"/>
              <a:t>手と製作物間の力の計算は不要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手の位置に応じて変形，振動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ただの回転体の切削にならないように，土の変形は物理演算をする．壊れやすさを表現（</a:t>
            </a:r>
            <a:r>
              <a:rPr lang="ja-JP" altLang="en-US" dirty="0" smtClean="0"/>
              <a:t>重力　遠心力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外からだけではなく，中から広げることも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外から押し込んだのか内側から</a:t>
            </a:r>
            <a:r>
              <a:rPr lang="ja-JP" altLang="en-US" dirty="0" smtClean="0"/>
              <a:t>手を入れたのかを識別</a:t>
            </a:r>
            <a:endParaRPr lang="en-US" altLang="ja-JP" dirty="0" smtClean="0"/>
          </a:p>
          <a:p>
            <a:r>
              <a:rPr lang="ja-JP" altLang="en-US" dirty="0" smtClean="0"/>
              <a:t>左右に別の映像を映し，立体視</a:t>
            </a:r>
            <a:endParaRPr lang="en-US" altLang="ja-JP" dirty="0" smtClean="0"/>
          </a:p>
          <a:p>
            <a:r>
              <a:rPr lang="ja-JP" altLang="en-US" dirty="0" smtClean="0"/>
              <a:t>完成したらしっかり保存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V.R.</a:t>
            </a:r>
            <a:r>
              <a:rPr lang="ja-JP" altLang="en-US" dirty="0" smtClean="0"/>
              <a:t>　概要</a:t>
            </a:r>
            <a:endParaRPr kumimoji="1" lang="ja-JP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491880" cy="383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48880"/>
            <a:ext cx="3096344" cy="262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395536" y="1628800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周りからみると</a:t>
            </a:r>
            <a:r>
              <a:rPr lang="ja-JP" altLang="en-US" sz="2400" dirty="0" err="1" smtClean="0"/>
              <a:t>．．．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20072" y="522920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本人は楽しんでるはず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今後の発展</a:t>
            </a:r>
            <a:endParaRPr kumimoji="1" lang="ja-JP" altLang="en-US" dirty="0"/>
          </a:p>
        </p:txBody>
      </p:sp>
      <p:sp>
        <p:nvSpPr>
          <p:cNvPr id="17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988840"/>
            <a:ext cx="8928992" cy="345638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手袋の軽量化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センサやバイブレータの軽量化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バイブレータの効果的な配置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画像処理の高速化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製作物に触れそうにないところは無視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今後の発展</a:t>
            </a:r>
            <a:endParaRPr kumimoji="1" lang="ja-JP" altLang="en-US" dirty="0"/>
          </a:p>
        </p:txBody>
      </p:sp>
      <p:sp>
        <p:nvSpPr>
          <p:cNvPr id="17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412776"/>
            <a:ext cx="8928992" cy="544522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絵付の再現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自分</a:t>
            </a:r>
            <a:r>
              <a:rPr lang="ja-JP" altLang="en-US" dirty="0" smtClean="0"/>
              <a:t>で色を調整できるようにしたい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入力には</a:t>
            </a:r>
            <a:r>
              <a:rPr lang="en-US" altLang="ja-JP" dirty="0" err="1" smtClean="0"/>
              <a:t>PHANToM</a:t>
            </a:r>
            <a:r>
              <a:rPr lang="en-US" altLang="ja-JP" dirty="0" smtClean="0"/>
              <a:t> Desktop</a:t>
            </a:r>
            <a:r>
              <a:rPr lang="ja-JP" altLang="en-US" dirty="0" smtClean="0"/>
              <a:t>が使えそう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片手</a:t>
            </a:r>
            <a:r>
              <a:rPr lang="ja-JP" altLang="en-US" dirty="0" smtClean="0"/>
              <a:t>で</a:t>
            </a:r>
            <a:r>
              <a:rPr lang="ja-JP" altLang="en-US" dirty="0" err="1" smtClean="0"/>
              <a:t>持ちながらと</a:t>
            </a:r>
            <a:r>
              <a:rPr lang="ja-JP" altLang="en-US" dirty="0" smtClean="0"/>
              <a:t>いう動作の再現が難しそう</a:t>
            </a:r>
            <a:endParaRPr lang="en-US" altLang="ja-JP" dirty="0" smtClean="0"/>
          </a:p>
          <a:p>
            <a:r>
              <a:rPr lang="ja-JP" altLang="en-US" dirty="0" smtClean="0"/>
              <a:t>焼成の再現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通常のモニターで十分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焼成による色の変化を再現</a:t>
            </a:r>
            <a:endParaRPr lang="en-US" altLang="ja-JP" dirty="0" smtClean="0"/>
          </a:p>
          <a:p>
            <a:r>
              <a:rPr lang="ja-JP" altLang="en-US" dirty="0" smtClean="0"/>
              <a:t>いつでも見れるようにする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ホログラムや３</a:t>
            </a:r>
            <a:r>
              <a:rPr lang="en-US" altLang="ja-JP" dirty="0" smtClean="0"/>
              <a:t>D</a:t>
            </a:r>
            <a:r>
              <a:rPr lang="ja-JP" altLang="en-US" dirty="0" smtClean="0"/>
              <a:t>投影技術でいつでも立体視で展示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77072"/>
            <a:ext cx="36290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8820"/>
            <a:ext cx="3923928" cy="430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76672"/>
            <a:ext cx="3096344" cy="262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タイトル 6"/>
          <p:cNvSpPr>
            <a:spLocks noGrp="1"/>
          </p:cNvSpPr>
          <p:nvPr>
            <p:ph type="ctrTitle"/>
          </p:nvPr>
        </p:nvSpPr>
        <p:spPr>
          <a:xfrm>
            <a:off x="323528" y="3140968"/>
            <a:ext cx="8640960" cy="1470025"/>
          </a:xfrm>
          <a:noFill/>
        </p:spPr>
        <p:txBody>
          <a:bodyPr/>
          <a:lstStyle/>
          <a:p>
            <a:r>
              <a:rPr lang="ja-JP" altLang="en-US" dirty="0" smtClean="0">
                <a:ln w="3175">
                  <a:solidFill>
                    <a:schemeClr val="tx1"/>
                  </a:solidFill>
                  <a:prstDash val="solid"/>
                </a:ln>
              </a:rPr>
              <a:t>ご清聴ありがとうございました</a:t>
            </a:r>
            <a:endParaRPr kumimoji="1" lang="ja-JP" altLang="en-US" dirty="0">
              <a:ln w="3175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みなさんの趣味は何ですか？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趣味にもいろいろあります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スポーツ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バスケット　ゴルフ　テニス　スキー　・・・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アウトドア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スキューバダイビング　登山　</a:t>
            </a:r>
            <a:endParaRPr lang="en-US" altLang="ja-JP" dirty="0" smtClean="0"/>
          </a:p>
          <a:p>
            <a:pPr lvl="2">
              <a:buNone/>
            </a:pPr>
            <a:r>
              <a:rPr lang="en-US" altLang="ja-JP" dirty="0" smtClean="0"/>
              <a:t>			</a:t>
            </a:r>
            <a:r>
              <a:rPr lang="ja-JP" altLang="en-US" dirty="0" smtClean="0"/>
              <a:t>ツーリング　スカイダイビング・・・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芸術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絵画　彫刻　陶芸　茶道　華道　音楽・・・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みなさんの趣味は何ですか？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5"/>
            <a:ext cx="8435280" cy="2864929"/>
          </a:xfrm>
        </p:spPr>
        <p:txBody>
          <a:bodyPr/>
          <a:lstStyle/>
          <a:p>
            <a:pPr>
              <a:buNone/>
            </a:pPr>
            <a:r>
              <a:rPr kumimoji="1" lang="ja-JP" altLang="en-US" dirty="0" smtClean="0"/>
              <a:t>　　　私は全部やりたいですが</a:t>
            </a:r>
            <a:r>
              <a:rPr kumimoji="1" lang="ja-JP" altLang="en-US" dirty="0" err="1" smtClean="0"/>
              <a:t>．．．．</a:t>
            </a:r>
            <a:endParaRPr kumimoji="1"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r>
              <a:rPr lang="ja-JP" altLang="en-US" dirty="0" smtClean="0"/>
              <a:t>時間がない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準備に時間がかかる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場所が遠い</a:t>
            </a:r>
            <a:endParaRPr lang="en-US" altLang="ja-JP" dirty="0" smtClean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5148064" y="1484784"/>
            <a:ext cx="3528392" cy="288031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None/>
              <a:tabLst/>
              <a:defRPr/>
            </a:pPr>
            <a:endParaRPr kumimoji="1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None/>
              <a:tabLst/>
              <a:defRPr/>
            </a:pPr>
            <a:endParaRPr kumimoji="1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p"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お金がない</a:t>
            </a:r>
            <a:endParaRPr kumimoji="1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"/>
              <a:buChar char="p"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料金が高い</a:t>
            </a:r>
            <a:endParaRPr kumimoji="1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"/>
              <a:buChar char="p"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材料費がかさむ</a:t>
            </a:r>
            <a:endParaRPr kumimoji="1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683568" y="5301208"/>
            <a:ext cx="7848872" cy="1296144"/>
            <a:chOff x="683568" y="4941168"/>
            <a:chExt cx="7848872" cy="1296144"/>
          </a:xfrm>
        </p:grpSpPr>
        <p:sp>
          <p:nvSpPr>
            <p:cNvPr id="8" name="爆発 2 7"/>
            <p:cNvSpPr/>
            <p:nvPr/>
          </p:nvSpPr>
          <p:spPr>
            <a:xfrm>
              <a:off x="683568" y="4941168"/>
              <a:ext cx="7848872" cy="1296144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547664" y="5157192"/>
              <a:ext cx="59766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dirty="0" smtClean="0">
                  <a:solidFill>
                    <a:srgbClr val="FF0000"/>
                  </a:solidFill>
                </a:rPr>
                <a:t>VR</a:t>
              </a:r>
              <a:r>
                <a:rPr lang="ja-JP" altLang="en-US" sz="3200" b="1" dirty="0" smtClean="0">
                  <a:solidFill>
                    <a:srgbClr val="FF0000"/>
                  </a:solidFill>
                </a:rPr>
                <a:t>（</a:t>
              </a:r>
              <a:r>
                <a:rPr kumimoji="1" lang="ja-JP" altLang="en-US" sz="3200" b="1" dirty="0" smtClean="0">
                  <a:solidFill>
                    <a:srgbClr val="FF0000"/>
                  </a:solidFill>
                </a:rPr>
                <a:t>バーチャルリアリティ）</a:t>
              </a:r>
              <a:endParaRPr kumimoji="1" lang="en-US" altLang="ja-JP" sz="32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kumimoji="1" lang="ja-JP" altLang="en-US" sz="3200" b="1" dirty="0" smtClean="0">
                  <a:solidFill>
                    <a:srgbClr val="FF0000"/>
                  </a:solidFill>
                </a:rPr>
                <a:t>で再現しよう！！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下矢印 9"/>
          <p:cNvSpPr/>
          <p:nvPr/>
        </p:nvSpPr>
        <p:spPr>
          <a:xfrm>
            <a:off x="3491880" y="4437112"/>
            <a:ext cx="1780776" cy="720080"/>
          </a:xfrm>
          <a:prstGeom prst="downArrow">
            <a:avLst>
              <a:gd name="adj1" fmla="val 21992"/>
              <a:gd name="adj2" fmla="val 5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ryuma\AppData\Local\Microsoft\Windows\Temporary Internet Files\Content.IE5\731F7HVO\MP90038284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60443"/>
            <a:ext cx="4283968" cy="5997557"/>
          </a:xfrm>
          <a:prstGeom prst="rect">
            <a:avLst/>
          </a:prstGeom>
          <a:noFill/>
        </p:spPr>
      </p:pic>
      <p:pic>
        <p:nvPicPr>
          <p:cNvPr id="9219" name="Picture 3" descr="C:\Users\ryuma\AppData\Local\Microsoft\Windows\Temporary Internet Files\Content.IE5\MI9DOIKY\MP90040537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0"/>
            <a:ext cx="4932040" cy="3522886"/>
          </a:xfrm>
          <a:prstGeom prst="rect">
            <a:avLst/>
          </a:prstGeom>
          <a:noFill/>
        </p:spPr>
      </p:pic>
      <p:pic>
        <p:nvPicPr>
          <p:cNvPr id="9218" name="Picture 2" descr="C:\Users\ryuma\AppData\Local\Microsoft\Windows\Temporary Internet Files\Content.IE5\J9VIHR8Z\MP900409431[1].jpg"/>
          <p:cNvPicPr>
            <a:picLocks noChangeAspect="1" noChangeArrowheads="1"/>
          </p:cNvPicPr>
          <p:nvPr/>
        </p:nvPicPr>
        <p:blipFill>
          <a:blip r:embed="rId5" cstate="print">
            <a:lum bright="-16000" contrast="32000"/>
          </a:blip>
          <a:srcRect/>
          <a:stretch>
            <a:fillRect/>
          </a:stretch>
        </p:blipFill>
        <p:spPr bwMode="auto">
          <a:xfrm>
            <a:off x="0" y="0"/>
            <a:ext cx="4889004" cy="6858000"/>
          </a:xfrm>
          <a:prstGeom prst="rect">
            <a:avLst/>
          </a:prstGeom>
          <a:noFill/>
          <a:effectLst/>
        </p:spPr>
      </p:pic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6" cstate="print">
              <a:alphaModFix amt="4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772400" cy="1470025"/>
          </a:xfrm>
          <a:noFill/>
        </p:spPr>
        <p:txBody>
          <a:bodyPr>
            <a:normAutofit/>
          </a:bodyPr>
          <a:lstStyle/>
          <a:p>
            <a:r>
              <a:rPr kumimoji="1" lang="en-US" altLang="ja-JP" sz="600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V</a:t>
            </a:r>
            <a:r>
              <a:rPr kumimoji="1" lang="en-US" altLang="ja-JP" sz="6000" dirty="0" smtClean="0">
                <a:ln w="3175">
                  <a:solidFill>
                    <a:schemeClr val="tx1"/>
                  </a:solidFill>
                  <a:prstDash val="solid"/>
                </a:ln>
              </a:rPr>
              <a:t>irtual </a:t>
            </a:r>
            <a:r>
              <a:rPr kumimoji="1" lang="en-US" altLang="ja-JP" sz="6000" dirty="0" err="1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R</a:t>
            </a:r>
            <a:r>
              <a:rPr kumimoji="1" lang="en-US" altLang="ja-JP" sz="6000" dirty="0" err="1" smtClean="0">
                <a:ln w="3175">
                  <a:solidFill>
                    <a:schemeClr val="tx1"/>
                  </a:solidFill>
                  <a:prstDash val="solid"/>
                </a:ln>
              </a:rPr>
              <a:t>okuro</a:t>
            </a:r>
            <a:endParaRPr kumimoji="1" lang="ja-JP" altLang="en-US" sz="6000" dirty="0">
              <a:ln w="3175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16016" y="18864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※</a:t>
            </a:r>
            <a:r>
              <a:rPr lang="ja-JP" altLang="en-US" dirty="0" smtClean="0"/>
              <a:t>これは私の考えた空想上のシステムです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陶芸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土を練る　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成形方法や用途に応じて硬さを調整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粘土に色をつける</a:t>
            </a:r>
            <a:endParaRPr lang="en-US" altLang="ja-JP" dirty="0" smtClean="0"/>
          </a:p>
          <a:p>
            <a:r>
              <a:rPr lang="ja-JP" altLang="en-US" dirty="0" smtClean="0"/>
              <a:t>成型する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手</a:t>
            </a:r>
            <a:r>
              <a:rPr lang="ja-JP" altLang="en-US" dirty="0" err="1" smtClean="0"/>
              <a:t>び</a:t>
            </a:r>
            <a:r>
              <a:rPr lang="ja-JP" altLang="en-US" dirty="0" smtClean="0"/>
              <a:t>ねり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電動ろくろ</a:t>
            </a:r>
            <a:endParaRPr lang="en-US" altLang="ja-JP" dirty="0" smtClean="0"/>
          </a:p>
          <a:p>
            <a:r>
              <a:rPr lang="ja-JP" altLang="en-US" dirty="0" smtClean="0"/>
              <a:t>乾燥させ窯で素焼き</a:t>
            </a:r>
            <a:endParaRPr lang="en-US" altLang="ja-JP" dirty="0" smtClean="0"/>
          </a:p>
          <a:p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陶芸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絵具で絵付け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下絵具，上絵具，化粧泥</a:t>
            </a:r>
            <a:endParaRPr lang="en-US" altLang="ja-JP" dirty="0" smtClean="0"/>
          </a:p>
          <a:p>
            <a:r>
              <a:rPr lang="ja-JP" altLang="en-US" dirty="0" smtClean="0"/>
              <a:t>釉薬を掛ける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技量，作品，窯の性能に応じて調整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浸し掛け，流し掛け，吹き掛け，塗り掛け</a:t>
            </a:r>
            <a:endParaRPr lang="en-US" altLang="ja-JP" dirty="0" smtClean="0"/>
          </a:p>
          <a:p>
            <a:r>
              <a:rPr lang="ja-JP" altLang="en-US" dirty="0" smtClean="0"/>
              <a:t>窯で本焼き</a:t>
            </a:r>
            <a:endParaRPr lang="en-US" altLang="ja-JP" dirty="0" smtClean="0"/>
          </a:p>
          <a:p>
            <a:r>
              <a:rPr lang="ja-JP" altLang="en-US" dirty="0" smtClean="0"/>
              <a:t>焼成後のメンテナンス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底擦り，水漏れ防止，割れ目の補修</a:t>
            </a:r>
            <a:endParaRPr lang="en-US" altLang="ja-JP" dirty="0" smtClean="0"/>
          </a:p>
          <a:p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陶芸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これらすべての再現は</a:t>
            </a:r>
            <a:r>
              <a:rPr kumimoji="1" lang="ja-JP" altLang="en-US" dirty="0" smtClean="0"/>
              <a:t>困難</a:t>
            </a:r>
            <a:endParaRPr lang="en-US" altLang="ja-JP" dirty="0" smtClean="0"/>
          </a:p>
          <a:p>
            <a:r>
              <a:rPr lang="ja-JP" altLang="en-US" dirty="0" smtClean="0"/>
              <a:t>今回</a:t>
            </a:r>
            <a:r>
              <a:rPr lang="ja-JP" altLang="en-US" dirty="0" smtClean="0"/>
              <a:t>は陶芸</a:t>
            </a:r>
            <a:r>
              <a:rPr lang="ja-JP" altLang="en-US" dirty="0" smtClean="0"/>
              <a:t>のメインとも</a:t>
            </a:r>
            <a:r>
              <a:rPr lang="ja-JP" altLang="en-US" dirty="0" smtClean="0"/>
              <a:t>いえる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　　</a:t>
            </a:r>
            <a:endParaRPr lang="en-US" altLang="ja-JP" sz="3600" b="1" dirty="0" smtClean="0">
              <a:solidFill>
                <a:srgbClr val="FF0000"/>
              </a:solidFill>
            </a:endParaRPr>
          </a:p>
          <a:p>
            <a:endParaRPr lang="en-US" altLang="ja-JP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3600" b="1" dirty="0" smtClean="0">
                <a:solidFill>
                  <a:srgbClr val="FF0000"/>
                </a:solidFill>
              </a:rPr>
              <a:t>　　</a:t>
            </a:r>
            <a:r>
              <a:rPr kumimoji="1" lang="ja-JP" altLang="en-US" sz="3600" b="1" u="sng" dirty="0" smtClean="0">
                <a:solidFill>
                  <a:srgbClr val="FF0000"/>
                </a:solidFill>
              </a:rPr>
              <a:t>電動</a:t>
            </a:r>
            <a:r>
              <a:rPr kumimoji="1" lang="ja-JP" altLang="en-US" sz="3600" b="1" u="sng" dirty="0" smtClean="0">
                <a:solidFill>
                  <a:srgbClr val="FF0000"/>
                </a:solidFill>
              </a:rPr>
              <a:t>ろくろによる</a:t>
            </a:r>
            <a:r>
              <a:rPr kumimoji="1" lang="ja-JP" altLang="en-US" sz="3600" b="1" u="sng" dirty="0" smtClean="0">
                <a:solidFill>
                  <a:srgbClr val="FF0000"/>
                </a:solidFill>
              </a:rPr>
              <a:t>成形</a:t>
            </a:r>
            <a:r>
              <a:rPr kumimoji="1" lang="ja-JP" altLang="en-US" sz="3600" b="1" dirty="0" smtClean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を再現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やはり同じことを考える人はいるようで</a:t>
            </a:r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現存のシステム紹介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03848" y="1988840"/>
            <a:ext cx="5672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液晶シャッターメガネによる立体視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筒状の圧力センサ</a:t>
            </a:r>
            <a:endParaRPr lang="en-US" altLang="ja-JP" sz="2400" dirty="0" smtClean="0"/>
          </a:p>
          <a:p>
            <a:r>
              <a:rPr lang="en-US" altLang="ja-JP" sz="2400" dirty="0" smtClean="0"/>
              <a:t>	</a:t>
            </a:r>
            <a:r>
              <a:rPr lang="ja-JP" altLang="en-US" sz="2400" dirty="0" smtClean="0"/>
              <a:t>位置と圧力に応じて画面上で変形</a:t>
            </a:r>
            <a:endParaRPr lang="en-US" altLang="ja-JP" sz="2400" dirty="0" smtClean="0"/>
          </a:p>
          <a:p>
            <a:r>
              <a:rPr lang="en-US" altLang="ja-JP" sz="2400" dirty="0" smtClean="0"/>
              <a:t>	</a:t>
            </a:r>
            <a:endParaRPr lang="en-US" altLang="ja-JP" sz="2400" dirty="0" smtClean="0"/>
          </a:p>
          <a:p>
            <a:endParaRPr kumimoji="1" lang="en-US" altLang="ja-JP" sz="2400" dirty="0" smtClean="0"/>
          </a:p>
        </p:txBody>
      </p:sp>
      <p:sp>
        <p:nvSpPr>
          <p:cNvPr id="12" name="角丸四角形 11"/>
          <p:cNvSpPr/>
          <p:nvPr/>
        </p:nvSpPr>
        <p:spPr>
          <a:xfrm>
            <a:off x="3131840" y="1844824"/>
            <a:ext cx="5760640" cy="2376264"/>
          </a:xfrm>
          <a:prstGeom prst="round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63688" y="501317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触っているもの</a:t>
            </a:r>
            <a:r>
              <a:rPr lang="ja-JP" altLang="en-US" sz="2400" dirty="0" smtClean="0"/>
              <a:t>は常に筒状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画面上の物と入力装置の違いで違和感がありそう</a:t>
            </a:r>
            <a:endParaRPr lang="en-US" altLang="ja-JP" sz="2400" dirty="0" smtClean="0"/>
          </a:p>
        </p:txBody>
      </p:sp>
      <p:sp>
        <p:nvSpPr>
          <p:cNvPr id="15" name="角丸四角形 14"/>
          <p:cNvSpPr/>
          <p:nvPr/>
        </p:nvSpPr>
        <p:spPr>
          <a:xfrm>
            <a:off x="1547664" y="4797152"/>
            <a:ext cx="7200800" cy="1512168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23728" y="4509120"/>
            <a:ext cx="1008112" cy="46166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欠点</a:t>
            </a:r>
            <a:endParaRPr kumimoji="1" lang="ja-JP" altLang="en-US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82214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正方形/長方形 24"/>
          <p:cNvSpPr/>
          <p:nvPr/>
        </p:nvSpPr>
        <p:spPr>
          <a:xfrm>
            <a:off x="251520" y="638132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hlinkClick r:id="rId3"/>
              </a:rPr>
              <a:t>http://</a:t>
            </a:r>
            <a:r>
              <a:rPr lang="en-US" altLang="ja-JP" dirty="0" smtClean="0">
                <a:hlinkClick r:id="rId3"/>
              </a:rPr>
              <a:t>www.irii.jp/theme/h13/text/study02.htm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現存のシステム紹介</a:t>
            </a:r>
            <a:endParaRPr kumimoji="1" lang="ja-JP" altLang="en-US" dirty="0"/>
          </a:p>
        </p:txBody>
      </p:sp>
      <p:grpSp>
        <p:nvGrpSpPr>
          <p:cNvPr id="3" name="グループ化 18"/>
          <p:cNvGrpSpPr/>
          <p:nvPr/>
        </p:nvGrpSpPr>
        <p:grpSpPr>
          <a:xfrm>
            <a:off x="179512" y="1844824"/>
            <a:ext cx="2833731" cy="2448272"/>
            <a:chOff x="1763688" y="1988840"/>
            <a:chExt cx="5610225" cy="4704531"/>
          </a:xfrm>
        </p:grpSpPr>
        <p:pic>
          <p:nvPicPr>
            <p:cNvPr id="2560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3688" y="1988840"/>
              <a:ext cx="5610225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3356992"/>
              <a:ext cx="5610225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688" y="4725144"/>
              <a:ext cx="5610225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63688" y="6093296"/>
              <a:ext cx="561022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テキスト ボックス 18"/>
          <p:cNvSpPr txBox="1"/>
          <p:nvPr/>
        </p:nvSpPr>
        <p:spPr>
          <a:xfrm>
            <a:off x="3203848" y="1988840"/>
            <a:ext cx="56720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液晶シャッターメガネによる立体視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 err="1" smtClean="0"/>
              <a:t>PHANToM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Desktop </a:t>
            </a:r>
            <a:endParaRPr lang="en-US" altLang="ja-JP" sz="2400" dirty="0" smtClean="0"/>
          </a:p>
          <a:p>
            <a:r>
              <a:rPr lang="en-US" altLang="ja-JP" sz="2400" dirty="0" smtClean="0"/>
              <a:t>	</a:t>
            </a:r>
            <a:r>
              <a:rPr lang="ja-JP" altLang="en-US" sz="2400" dirty="0" smtClean="0"/>
              <a:t>ペンの形状の入力装置</a:t>
            </a:r>
            <a:endParaRPr lang="en-US" altLang="ja-JP" sz="2400" dirty="0" smtClean="0"/>
          </a:p>
          <a:p>
            <a:r>
              <a:rPr lang="en-US" altLang="ja-JP" sz="2400" dirty="0" smtClean="0"/>
              <a:t>	</a:t>
            </a:r>
            <a:r>
              <a:rPr lang="ja-JP" altLang="en-US" sz="2400" dirty="0" smtClean="0"/>
              <a:t>力のフィードバック</a:t>
            </a:r>
            <a:endParaRPr lang="en-US" altLang="ja-JP" sz="2400" dirty="0" smtClean="0"/>
          </a:p>
          <a:p>
            <a:r>
              <a:rPr lang="en-US" altLang="ja-JP" sz="2400" dirty="0" smtClean="0"/>
              <a:t>	</a:t>
            </a:r>
            <a:endParaRPr lang="en-US" altLang="ja-JP" sz="2400" dirty="0" smtClean="0"/>
          </a:p>
          <a:p>
            <a:endParaRPr kumimoji="1" lang="en-US" altLang="ja-JP" sz="2400" dirty="0" smtClean="0"/>
          </a:p>
        </p:txBody>
      </p:sp>
      <p:sp>
        <p:nvSpPr>
          <p:cNvPr id="20" name="角丸四角形 19"/>
          <p:cNvSpPr/>
          <p:nvPr/>
        </p:nvSpPr>
        <p:spPr>
          <a:xfrm>
            <a:off x="3131840" y="1844824"/>
            <a:ext cx="5760640" cy="2376264"/>
          </a:xfrm>
          <a:prstGeom prst="round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51720" y="5085184"/>
            <a:ext cx="6661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入力の自由度が低い</a:t>
            </a:r>
            <a:endParaRPr lang="en-US" altLang="ja-JP" sz="2400" dirty="0" smtClean="0"/>
          </a:p>
          <a:p>
            <a:r>
              <a:rPr lang="ja-JP" altLang="en-US" sz="2400" dirty="0" smtClean="0"/>
              <a:t>もはや陶芸ではないのでは</a:t>
            </a:r>
            <a:r>
              <a:rPr lang="en-US" altLang="ja-JP" sz="2400" dirty="0" smtClean="0"/>
              <a:t>…</a:t>
            </a:r>
            <a:endParaRPr lang="en-US" altLang="ja-JP" sz="2400" dirty="0" smtClean="0"/>
          </a:p>
        </p:txBody>
      </p:sp>
      <p:sp>
        <p:nvSpPr>
          <p:cNvPr id="22" name="角丸四角形 21"/>
          <p:cNvSpPr/>
          <p:nvPr/>
        </p:nvSpPr>
        <p:spPr>
          <a:xfrm>
            <a:off x="1907704" y="4797152"/>
            <a:ext cx="6984776" cy="122413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23728" y="4509120"/>
            <a:ext cx="1008112" cy="46166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欠点</a:t>
            </a:r>
            <a:endParaRPr kumimoji="1" lang="ja-JP" altLang="en-US" sz="2400" dirty="0"/>
          </a:p>
        </p:txBody>
      </p:sp>
      <p:sp>
        <p:nvSpPr>
          <p:cNvPr id="24" name="正方形/長方形 23"/>
          <p:cNvSpPr/>
          <p:nvPr/>
        </p:nvSpPr>
        <p:spPr>
          <a:xfrm>
            <a:off x="251520" y="638132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hlinkClick r:id="rId6"/>
              </a:rPr>
              <a:t>http://</a:t>
            </a:r>
            <a:r>
              <a:rPr lang="en-US" altLang="ja-JP" dirty="0" smtClean="0">
                <a:hlinkClick r:id="rId6"/>
              </a:rPr>
              <a:t>www.irii.jp/theme/h13/text/study02.htm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松風">
  <a:themeElements>
    <a:clrScheme name="松風">
      <a:dk1>
        <a:sysClr val="windowText" lastClr="000000"/>
      </a:dk1>
      <a:lt1>
        <a:sysClr val="window" lastClr="FFFFFF"/>
      </a:lt1>
      <a:dk2>
        <a:srgbClr val="0F2305"/>
      </a:dk2>
      <a:lt2>
        <a:srgbClr val="7DAA50"/>
      </a:lt2>
      <a:accent1>
        <a:srgbClr val="B94B2D"/>
      </a:accent1>
      <a:accent2>
        <a:srgbClr val="B95F91"/>
      </a:accent2>
      <a:accent3>
        <a:srgbClr val="C8AF3C"/>
      </a:accent3>
      <a:accent4>
        <a:srgbClr val="3C643C"/>
      </a:accent4>
      <a:accent5>
        <a:srgbClr val="8264AA"/>
      </a:accent5>
      <a:accent6>
        <a:srgbClr val="D29B46"/>
      </a:accent6>
      <a:hlink>
        <a:srgbClr val="0000FE"/>
      </a:hlink>
      <a:folHlink>
        <a:srgbClr val="800080"/>
      </a:folHlink>
    </a:clrScheme>
    <a:fontScheme name="松風">
      <a:majorFont>
        <a:latin typeface="Gill Sans MT"/>
        <a:ea typeface=""/>
        <a:cs typeface=""/>
        <a:font script="Jpan" typeface="HGゴシックE"/>
        <a:font script="Hang" typeface="HY헤드라인 M"/>
        <a:font script="Hans" typeface="方正姚体"/>
        <a:font script="Hant" typeface="標楷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olas"/>
        <a:ea typeface=""/>
        <a:cs typeface=""/>
        <a:font script="Jpan" typeface="HGゴシックE"/>
        <a:font script="Hang" typeface="맑은 고딕"/>
        <a:font script="Hans" typeface="宋体"/>
        <a:font script="Hant" typeface="新細明體"/>
        <a:font script="Arab" typeface="Tahoma"/>
        <a:font script="Hebr" typeface="Tahoma"/>
        <a:font script="Thai" typeface="Dillen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松風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38000"/>
                <a:lum val="92000"/>
              </a:schemeClr>
            </a:gs>
            <a:gs pos="20000">
              <a:schemeClr val="phClr">
                <a:sat val="44000"/>
                <a:lum val="80000"/>
              </a:schemeClr>
            </a:gs>
            <a:gs pos="100000">
              <a:schemeClr val="phClr">
                <a:sat val="56000"/>
                <a:lum val="54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6350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857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50800" dist="50800" dir="5400000" algn="tl" rotWithShape="0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17100000"/>
            </a:lightRig>
          </a:scene3d>
          <a:sp3d>
            <a:bevelT w="165100" h="254000"/>
            <a:bevelB w="165100" h="2540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40000"/>
              </a:schemeClr>
            </a:gs>
            <a:gs pos="53000">
              <a:schemeClr val="phClr">
                <a:shade val="5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7000"/>
                <a:satMod val="160000"/>
              </a:schemeClr>
              <a:schemeClr val="phClr">
                <a:tint val="95000"/>
                <a:satMod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 Time</Template>
  <TotalTime>1353</TotalTime>
  <Words>582</Words>
  <Application>Microsoft Office PowerPoint</Application>
  <PresentationFormat>画面に合わせる (4:3)</PresentationFormat>
  <Paragraphs>171</Paragraphs>
  <Slides>19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松風</vt:lpstr>
      <vt:lpstr>バーチャルリアリティ特論</vt:lpstr>
      <vt:lpstr>みなさんの趣味は何ですか？</vt:lpstr>
      <vt:lpstr>みなさんの趣味は何ですか？</vt:lpstr>
      <vt:lpstr>Virtual Rokuro</vt:lpstr>
      <vt:lpstr>陶芸</vt:lpstr>
      <vt:lpstr>陶芸</vt:lpstr>
      <vt:lpstr>陶芸</vt:lpstr>
      <vt:lpstr>現存のシステム紹介</vt:lpstr>
      <vt:lpstr>現存のシステム紹介</vt:lpstr>
      <vt:lpstr>現存のシステム紹介</vt:lpstr>
      <vt:lpstr>共通する欠点</vt:lpstr>
      <vt:lpstr>陶芸の楽しさって</vt:lpstr>
      <vt:lpstr>技術的に難しそうなところ</vt:lpstr>
      <vt:lpstr>V.R.　ハードウェア概要</vt:lpstr>
      <vt:lpstr>V.R.　ソフトウェア概要</vt:lpstr>
      <vt:lpstr>V.R.　概要</vt:lpstr>
      <vt:lpstr>今後の発展</vt:lpstr>
      <vt:lpstr>今後の発展</vt:lpstr>
      <vt:lpstr>ご清聴ありがとうございました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VR轆轤</dc:title>
  <dc:creator>ryuma</dc:creator>
  <cp:lastModifiedBy>ryuma</cp:lastModifiedBy>
  <cp:revision>18</cp:revision>
  <dcterms:created xsi:type="dcterms:W3CDTF">2010-12-15T10:15:10Z</dcterms:created>
  <dcterms:modified xsi:type="dcterms:W3CDTF">2010-12-18T13:58:28Z</dcterms:modified>
</cp:coreProperties>
</file>