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74" r:id="rId9"/>
    <p:sldId id="259" r:id="rId10"/>
    <p:sldId id="260" r:id="rId11"/>
    <p:sldId id="261" r:id="rId12"/>
    <p:sldId id="262" r:id="rId13"/>
    <p:sldId id="270" r:id="rId14"/>
    <p:sldId id="271" r:id="rId15"/>
    <p:sldId id="272" r:id="rId16"/>
    <p:sldId id="273" r:id="rId17"/>
    <p:sldId id="268" r:id="rId18"/>
    <p:sldId id="269" r:id="rId19"/>
    <p:sldId id="276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AEA6-AAB4-4160-92A4-11E546268C8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0ECC-E65B-4BFD-97F1-769DFE2D03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AEA6-AAB4-4160-92A4-11E546268C8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0ECC-E65B-4BFD-97F1-769DFE2D03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AEA6-AAB4-4160-92A4-11E546268C8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0ECC-E65B-4BFD-97F1-769DFE2D03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AEA6-AAB4-4160-92A4-11E546268C8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0ECC-E65B-4BFD-97F1-769DFE2D03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AEA6-AAB4-4160-92A4-11E546268C8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0ECC-E65B-4BFD-97F1-769DFE2D03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AEA6-AAB4-4160-92A4-11E546268C8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0ECC-E65B-4BFD-97F1-769DFE2D03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AEA6-AAB4-4160-92A4-11E546268C8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0ECC-E65B-4BFD-97F1-769DFE2D03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AEA6-AAB4-4160-92A4-11E546268C8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0ECC-E65B-4BFD-97F1-769DFE2D03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AEA6-AAB4-4160-92A4-11E546268C8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0ECC-E65B-4BFD-97F1-769DFE2D03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AEA6-AAB4-4160-92A4-11E546268C8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0ECC-E65B-4BFD-97F1-769DFE2D03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AEA6-AAB4-4160-92A4-11E546268C8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0ECC-E65B-4BFD-97F1-769DFE2D03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AEA6-AAB4-4160-92A4-11E546268C8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0ECC-E65B-4BFD-97F1-769DFE2D03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妖精トイレ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１０３２０２３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田中研究室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大石徹太郎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060848"/>
            <a:ext cx="14573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トイレスケッチ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274"/>
            <a:ext cx="9144000" cy="6946547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コンテンツ プレースホルダ 7" descr="トイレスケッチ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9741"/>
            <a:ext cx="9144000" cy="6946547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トイレスケッチ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6548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技術</a:t>
            </a:r>
            <a:endParaRPr kumimoji="1" lang="ja-JP" altLang="en-US" dirty="0"/>
          </a:p>
        </p:txBody>
      </p:sp>
      <p:pic>
        <p:nvPicPr>
          <p:cNvPr id="5" name="図 4" descr="トイレイラスト男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548680"/>
            <a:ext cx="183596" cy="504056"/>
          </a:xfrm>
          <a:prstGeom prst="rect">
            <a:avLst/>
          </a:prstGeom>
        </p:spPr>
      </p:pic>
      <p:pic>
        <p:nvPicPr>
          <p:cNvPr id="6" name="図 5" descr="トイレイラスト女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3" y="576592"/>
            <a:ext cx="216024" cy="493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297633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角丸四角形 7"/>
          <p:cNvSpPr/>
          <p:nvPr/>
        </p:nvSpPr>
        <p:spPr>
          <a:xfrm>
            <a:off x="4211960" y="1340768"/>
            <a:ext cx="305983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 smtClean="0"/>
              <a:t>空間に表示させる</a:t>
            </a:r>
            <a:r>
              <a:rPr lang="en-US" altLang="ja-JP" sz="2000" dirty="0" smtClean="0"/>
              <a:t>3D</a:t>
            </a:r>
            <a:r>
              <a:rPr lang="ja-JP" altLang="en-US" sz="2000" dirty="0" smtClean="0"/>
              <a:t>映像</a:t>
            </a:r>
            <a:endParaRPr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67944" y="2564904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レーザー光で焦点近傍の空気をプラズマ化し発行</a:t>
            </a:r>
            <a:r>
              <a:rPr lang="ja-JP" altLang="en-US" sz="2400" dirty="0" smtClean="0"/>
              <a:t>させ， </a:t>
            </a:r>
            <a:r>
              <a:rPr lang="ja-JP" altLang="en-US" sz="2400" dirty="0" smtClean="0"/>
              <a:t>レーザー光</a:t>
            </a:r>
            <a:r>
              <a:rPr lang="ja-JP" altLang="en-US" sz="2400" dirty="0" smtClean="0"/>
              <a:t>の焦点位置を３次元空間中に自由に制御することで</a:t>
            </a:r>
            <a:r>
              <a:rPr lang="ja-JP" altLang="en-US" sz="2400" dirty="0" smtClean="0"/>
              <a:t>空中に</a:t>
            </a:r>
            <a:r>
              <a:rPr lang="ja-JP" altLang="en-US" sz="2400" dirty="0" smtClean="0"/>
              <a:t>実像としてのドットアレイからなる３次元映像の</a:t>
            </a:r>
            <a:r>
              <a:rPr lang="ja-JP" altLang="en-US" sz="2400" dirty="0" smtClean="0"/>
              <a:t>表示</a:t>
            </a:r>
            <a:endParaRPr kumimoji="1" lang="ja-JP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37112"/>
            <a:ext cx="3130668" cy="220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技術</a:t>
            </a:r>
            <a:endParaRPr kumimoji="1" lang="ja-JP" altLang="en-US" dirty="0"/>
          </a:p>
        </p:txBody>
      </p:sp>
      <p:pic>
        <p:nvPicPr>
          <p:cNvPr id="5" name="図 4" descr="トイレイラスト男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548680"/>
            <a:ext cx="183596" cy="504056"/>
          </a:xfrm>
          <a:prstGeom prst="rect">
            <a:avLst/>
          </a:prstGeom>
        </p:spPr>
      </p:pic>
      <p:pic>
        <p:nvPicPr>
          <p:cNvPr id="6" name="図 5" descr="トイレイラスト女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3" y="576592"/>
            <a:ext cx="216024" cy="493309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3635896" y="1196752"/>
            <a:ext cx="194421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裸眼</a:t>
            </a:r>
            <a:r>
              <a:rPr lang="en-US" altLang="ja-JP" sz="2000" dirty="0" smtClean="0"/>
              <a:t>3D</a:t>
            </a:r>
            <a:r>
              <a:rPr lang="ja-JP" altLang="en-US" sz="2000" dirty="0" smtClean="0"/>
              <a:t>テレビ</a:t>
            </a:r>
            <a:endParaRPr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0032" y="249289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枚の異なる平面画像から立体を錯覚</a:t>
            </a:r>
            <a:r>
              <a:rPr kumimoji="1" lang="ja-JP" altLang="en-US" sz="2400" dirty="0" smtClean="0">
                <a:solidFill>
                  <a:srgbClr val="7030A0"/>
                </a:solidFill>
              </a:rPr>
              <a:t>→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見えにくく，不自然で疲れる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844824"/>
            <a:ext cx="47339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角丸四角形 9"/>
          <p:cNvSpPr/>
          <p:nvPr/>
        </p:nvSpPr>
        <p:spPr>
          <a:xfrm>
            <a:off x="6084168" y="1844824"/>
            <a:ext cx="136815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多眼式</a:t>
            </a:r>
            <a:endParaRPr lang="ja-JP" alt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93096"/>
            <a:ext cx="493281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5012432" y="4748951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仮想物体の「画像」を目に投影するのではなく，仮想物体からの光を再現</a:t>
            </a:r>
            <a:r>
              <a:rPr kumimoji="1" lang="ja-JP" altLang="en-US" sz="2400" dirty="0" smtClean="0">
                <a:solidFill>
                  <a:srgbClr val="7030A0"/>
                </a:solidFill>
              </a:rPr>
              <a:t>→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見えやすく，自然で疲れにくい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004048" y="4149080"/>
            <a:ext cx="381642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インテグラルイメージング方式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技術</a:t>
            </a:r>
            <a:endParaRPr kumimoji="1" lang="ja-JP" altLang="en-US" dirty="0"/>
          </a:p>
        </p:txBody>
      </p:sp>
      <p:pic>
        <p:nvPicPr>
          <p:cNvPr id="5" name="図 4" descr="トイレイラスト男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548680"/>
            <a:ext cx="183596" cy="504056"/>
          </a:xfrm>
          <a:prstGeom prst="rect">
            <a:avLst/>
          </a:prstGeom>
        </p:spPr>
      </p:pic>
      <p:pic>
        <p:nvPicPr>
          <p:cNvPr id="6" name="図 5" descr="トイレイラスト女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3" y="576592"/>
            <a:ext cx="216024" cy="493309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3419872" y="1196752"/>
            <a:ext cx="244827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サラウンドシステム</a:t>
            </a:r>
            <a:endParaRPr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07904" y="234888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「下段」－「中段」－「上段＋頭上」と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層に </a:t>
            </a:r>
            <a:r>
              <a:rPr lang="en-US" altLang="ja-JP" sz="2400" dirty="0" smtClean="0"/>
              <a:t>22</a:t>
            </a:r>
            <a:r>
              <a:rPr lang="ja-JP" altLang="en-US" sz="2400" dirty="0" smtClean="0"/>
              <a:t>個のスピーカが配置</a:t>
            </a:r>
            <a:r>
              <a:rPr lang="ja-JP" altLang="en-US" sz="2400" dirty="0" smtClean="0"/>
              <a:t>され，</a:t>
            </a:r>
            <a:r>
              <a:rPr lang="en-US" altLang="ja-JP" sz="2400" dirty="0" smtClean="0"/>
              <a:t>360</a:t>
            </a:r>
            <a:r>
              <a:rPr lang="ja-JP" altLang="en-US" sz="2400" dirty="0" smtClean="0"/>
              <a:t>度の立体音響空間が形成</a:t>
            </a:r>
            <a:r>
              <a:rPr lang="ja-JP" altLang="en-US" sz="2400" dirty="0" smtClean="0"/>
              <a:t>される</a:t>
            </a:r>
            <a:r>
              <a:rPr lang="ja-JP" altLang="en-US" sz="2400" dirty="0" smtClean="0">
                <a:solidFill>
                  <a:srgbClr val="7030A0"/>
                </a:solidFill>
              </a:rPr>
              <a:t>→</a:t>
            </a:r>
            <a:r>
              <a:rPr lang="ja-JP" altLang="en-US" sz="2400" dirty="0" smtClean="0">
                <a:solidFill>
                  <a:srgbClr val="FF0000"/>
                </a:solidFill>
              </a:rPr>
              <a:t>部屋の広さや設置場所の問題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556792"/>
            <a:ext cx="1464440" cy="253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角丸四角形 9"/>
          <p:cNvSpPr/>
          <p:nvPr/>
        </p:nvSpPr>
        <p:spPr>
          <a:xfrm>
            <a:off x="3995936" y="1844824"/>
            <a:ext cx="424847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22.2</a:t>
            </a:r>
            <a:r>
              <a:rPr lang="ja-JP" altLang="en-US" sz="2000" dirty="0" smtClean="0"/>
              <a:t>マルチチャンネル音響システム</a:t>
            </a:r>
            <a:endParaRPr lang="ja-JP" altLang="en-US" sz="2000" dirty="0"/>
          </a:p>
        </p:txBody>
      </p:sp>
      <p:sp>
        <p:nvSpPr>
          <p:cNvPr id="11" name="角丸四角形 10"/>
          <p:cNvSpPr/>
          <p:nvPr/>
        </p:nvSpPr>
        <p:spPr>
          <a:xfrm>
            <a:off x="4644008" y="4077072"/>
            <a:ext cx="273630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バーチャルサラウンド</a:t>
            </a:r>
            <a:endParaRPr lang="ja-JP" alt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221088"/>
            <a:ext cx="14287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3347864" y="4581128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仮想音響空間を少ないスピーカ数で実現する</a:t>
            </a:r>
            <a:r>
              <a:rPr lang="ja-JP" altLang="en-US" sz="2400" dirty="0" smtClean="0"/>
              <a:t>技術</a:t>
            </a:r>
            <a:r>
              <a:rPr lang="ja-JP" altLang="en-US" sz="2400" dirty="0" smtClean="0"/>
              <a:t>→</a:t>
            </a:r>
            <a:r>
              <a:rPr lang="ja-JP" altLang="en-US" sz="2400" dirty="0" smtClean="0"/>
              <a:t>人</a:t>
            </a:r>
            <a:r>
              <a:rPr lang="ja-JP" altLang="en-US" sz="2400" dirty="0" smtClean="0"/>
              <a:t>の聴覚は最終的に両耳の２つの受音点で音を聞いている</a:t>
            </a:r>
            <a:r>
              <a:rPr lang="ja-JP" altLang="en-US" sz="2400" dirty="0" smtClean="0"/>
              <a:t>ため， </a:t>
            </a:r>
            <a:r>
              <a:rPr lang="ja-JP" altLang="en-US" sz="2400" dirty="0" smtClean="0"/>
              <a:t>両耳に立体的な空間の時と同じ音波を与えることが</a:t>
            </a:r>
            <a:r>
              <a:rPr lang="ja-JP" altLang="en-US" sz="2400" dirty="0" smtClean="0"/>
              <a:t>できれば，立体的</a:t>
            </a:r>
            <a:r>
              <a:rPr lang="ja-JP" altLang="en-US" sz="2400" dirty="0" smtClean="0"/>
              <a:t>に</a:t>
            </a:r>
            <a:r>
              <a:rPr lang="ja-JP" altLang="en-US" sz="2400" dirty="0" smtClean="0"/>
              <a:t>聞こえる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トイレスケッチ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6548"/>
          </a:xfrm>
          <a:prstGeom prst="rect">
            <a:avLst/>
          </a:prstGeom>
        </p:spPr>
      </p:pic>
      <p:sp>
        <p:nvSpPr>
          <p:cNvPr id="5" name="線吹き出し 1 (枠付き) 4"/>
          <p:cNvSpPr/>
          <p:nvPr/>
        </p:nvSpPr>
        <p:spPr>
          <a:xfrm>
            <a:off x="4644008" y="620688"/>
            <a:ext cx="3168352" cy="648072"/>
          </a:xfrm>
          <a:prstGeom prst="borderCallout1">
            <a:avLst>
              <a:gd name="adj1" fmla="val 46969"/>
              <a:gd name="adj2" fmla="val -637"/>
              <a:gd name="adj3" fmla="val 112500"/>
              <a:gd name="adj4" fmla="val -3833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バーチャルサラウンドシステム用スピーカー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線吹き出し 1 (枠付き) 5"/>
          <p:cNvSpPr/>
          <p:nvPr/>
        </p:nvSpPr>
        <p:spPr>
          <a:xfrm>
            <a:off x="5508104" y="4941168"/>
            <a:ext cx="2664296" cy="648072"/>
          </a:xfrm>
          <a:prstGeom prst="borderCallout1">
            <a:avLst>
              <a:gd name="adj1" fmla="val 49534"/>
              <a:gd name="adj2" fmla="val -112"/>
              <a:gd name="adj3" fmla="val 120196"/>
              <a:gd name="adj4" fmla="val -6558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空間立体</a:t>
            </a:r>
            <a:r>
              <a:rPr lang="ja-JP" altLang="en-US" dirty="0" smtClean="0">
                <a:solidFill>
                  <a:schemeClr val="tx1"/>
                </a:solidFill>
              </a:rPr>
              <a:t>表示用レーザー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8" name="直線コネクタ 7"/>
          <p:cNvCxnSpPr>
            <a:stCxn id="6" idx="3"/>
          </p:cNvCxnSpPr>
          <p:nvPr/>
        </p:nvCxnSpPr>
        <p:spPr>
          <a:xfrm rot="16200000" flipV="1">
            <a:off x="5526106" y="3627022"/>
            <a:ext cx="1584176" cy="10441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線吹き出し 1 (枠付き) 13"/>
          <p:cNvSpPr/>
          <p:nvPr/>
        </p:nvSpPr>
        <p:spPr>
          <a:xfrm>
            <a:off x="6876256" y="2132856"/>
            <a:ext cx="1584176" cy="648072"/>
          </a:xfrm>
          <a:prstGeom prst="borderCallout1">
            <a:avLst>
              <a:gd name="adj1" fmla="val 46969"/>
              <a:gd name="adj2" fmla="val -637"/>
              <a:gd name="adj3" fmla="val 62475"/>
              <a:gd name="adj4" fmla="val -12622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裸眼</a:t>
            </a:r>
            <a:r>
              <a:rPr lang="en-US" altLang="ja-JP" dirty="0" smtClean="0">
                <a:solidFill>
                  <a:schemeClr val="tx1"/>
                </a:solidFill>
              </a:rPr>
              <a:t>3D</a:t>
            </a:r>
            <a:r>
              <a:rPr lang="ja-JP" altLang="en-US" dirty="0" smtClean="0">
                <a:solidFill>
                  <a:schemeClr val="tx1"/>
                </a:solidFill>
              </a:rPr>
              <a:t>テレビ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489251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kumimoji="1" lang="ja-JP" altLang="en-US" dirty="0" smtClean="0"/>
              <a:t>狭いトイレでも</a:t>
            </a:r>
            <a:r>
              <a:rPr kumimoji="1" lang="ja-JP" altLang="en-US" dirty="0" smtClean="0">
                <a:solidFill>
                  <a:srgbClr val="FF0000"/>
                </a:solidFill>
              </a:rPr>
              <a:t>開放感</a:t>
            </a:r>
            <a:r>
              <a:rPr kumimoji="1" lang="ja-JP" altLang="en-US" dirty="0" smtClean="0"/>
              <a:t>を得られる</a:t>
            </a:r>
            <a:endParaRPr kumimoji="1" lang="en-US" altLang="ja-JP" dirty="0" smtClean="0"/>
          </a:p>
          <a:p>
            <a:pPr>
              <a:buBlip>
                <a:blip r:embed="rId2"/>
              </a:buBlip>
            </a:pPr>
            <a:r>
              <a:rPr lang="ja-JP" altLang="en-US" dirty="0" smtClean="0"/>
              <a:t>トイレに行く行為に</a:t>
            </a:r>
            <a:r>
              <a:rPr lang="ja-JP" altLang="en-US" dirty="0" smtClean="0">
                <a:solidFill>
                  <a:srgbClr val="FF0000"/>
                </a:solidFill>
              </a:rPr>
              <a:t>ストーリー</a:t>
            </a:r>
            <a:r>
              <a:rPr lang="ja-JP" altLang="en-US" dirty="0" smtClean="0"/>
              <a:t>を持たせることで，トイレが楽しくなる</a:t>
            </a:r>
            <a:endParaRPr lang="en-US" altLang="ja-JP" dirty="0" smtClean="0"/>
          </a:p>
          <a:p>
            <a:pPr>
              <a:buBlip>
                <a:blip r:embed="rId2"/>
              </a:buBlip>
            </a:pPr>
            <a:r>
              <a:rPr lang="ja-JP" altLang="en-US" dirty="0" smtClean="0"/>
              <a:t>その時</a:t>
            </a:r>
            <a:r>
              <a:rPr kumimoji="1" lang="ja-JP" altLang="en-US" dirty="0" smtClean="0"/>
              <a:t>の気分で</a:t>
            </a:r>
            <a:r>
              <a:rPr kumimoji="1" lang="ja-JP" altLang="en-US" dirty="0" smtClean="0">
                <a:solidFill>
                  <a:srgbClr val="FF0000"/>
                </a:solidFill>
              </a:rPr>
              <a:t>好きな世界</a:t>
            </a:r>
            <a:r>
              <a:rPr kumimoji="1" lang="ja-JP" altLang="en-US" dirty="0" smtClean="0"/>
              <a:t>に設定</a:t>
            </a:r>
            <a:r>
              <a:rPr kumimoji="1" lang="ja-JP" altLang="en-US" dirty="0" smtClean="0"/>
              <a:t>できる</a:t>
            </a:r>
            <a:endParaRPr kumimoji="1" lang="en-US" altLang="ja-JP" dirty="0" smtClean="0"/>
          </a:p>
          <a:p>
            <a:pPr>
              <a:buBlip>
                <a:blip r:embed="rId2"/>
              </a:buBlip>
            </a:pPr>
            <a:r>
              <a:rPr lang="ja-JP" altLang="en-US" dirty="0" smtClean="0"/>
              <a:t>トイレで人が移動しない（座っている）ということを上手く利用</a:t>
            </a:r>
            <a:endParaRPr lang="en-US" altLang="ja-JP" dirty="0" smtClean="0"/>
          </a:p>
          <a:p>
            <a:pPr>
              <a:buBlip>
                <a:blip r:embed="rId2"/>
              </a:buBlip>
            </a:pPr>
            <a:r>
              <a:rPr kumimoji="1" lang="ja-JP" altLang="en-US" dirty="0" smtClean="0"/>
              <a:t>今までのトイレと</a:t>
            </a:r>
            <a:r>
              <a:rPr kumimoji="1" lang="ja-JP" altLang="en-US" dirty="0" smtClean="0">
                <a:solidFill>
                  <a:srgbClr val="FF0000"/>
                </a:solidFill>
              </a:rPr>
              <a:t>変わらない</a:t>
            </a:r>
            <a:r>
              <a:rPr kumimoji="1" lang="ja-JP" altLang="en-US" dirty="0" smtClean="0"/>
              <a:t>動作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まとめ</a:t>
            </a:r>
            <a:endParaRPr kumimoji="1" lang="ja-JP" altLang="en-US" dirty="0"/>
          </a:p>
        </p:txBody>
      </p:sp>
      <p:pic>
        <p:nvPicPr>
          <p:cNvPr id="6" name="図 5" descr="トイレイラスト男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548680"/>
            <a:ext cx="183596" cy="504056"/>
          </a:xfrm>
          <a:prstGeom prst="rect">
            <a:avLst/>
          </a:prstGeom>
        </p:spPr>
      </p:pic>
      <p:pic>
        <p:nvPicPr>
          <p:cNvPr id="7" name="図 6" descr="トイレイラスト女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559427"/>
            <a:ext cx="216024" cy="49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トイレスケッチ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946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905500" cy="3533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横巻き 11"/>
          <p:cNvSpPr/>
          <p:nvPr/>
        </p:nvSpPr>
        <p:spPr>
          <a:xfrm>
            <a:off x="467544" y="5085184"/>
            <a:ext cx="8424936" cy="1368152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MR</a:t>
            </a:r>
            <a:r>
              <a:rPr lang="ja-JP" altLang="en-US" sz="2800" dirty="0" smtClean="0">
                <a:solidFill>
                  <a:srgbClr val="FF0000"/>
                </a:solidFill>
              </a:rPr>
              <a:t>技術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Mixed Reality(</a:t>
            </a:r>
            <a:r>
              <a:rPr lang="ja-JP" altLang="en-US" sz="2800" dirty="0" smtClean="0"/>
              <a:t>複合現実感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の略で，現実世界と仮想世界をリアルタイムに融合させる映像技術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技術</a:t>
            </a:r>
            <a:endParaRPr kumimoji="1" lang="ja-JP" altLang="en-US" dirty="0"/>
          </a:p>
        </p:txBody>
      </p:sp>
      <p:pic>
        <p:nvPicPr>
          <p:cNvPr id="18" name="図 17" descr="トイレイラスト男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548680"/>
            <a:ext cx="183596" cy="504056"/>
          </a:xfrm>
          <a:prstGeom prst="rect">
            <a:avLst/>
          </a:prstGeom>
        </p:spPr>
      </p:pic>
      <p:pic>
        <p:nvPicPr>
          <p:cNvPr id="19" name="図 18" descr="トイレイラスト女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3" y="576592"/>
            <a:ext cx="216024" cy="49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3059832" y="1340768"/>
            <a:ext cx="280831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トイレのイメージ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915816" y="3933056"/>
            <a:ext cx="3456384" cy="86409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95536" y="5301208"/>
            <a:ext cx="836215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トイレのイメージを払拭させたい</a:t>
            </a:r>
            <a:endParaRPr lang="ja-JP" altLang="en-US" sz="40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" name="図 19" descr="トイレイラスト男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548680"/>
            <a:ext cx="189796" cy="521078"/>
          </a:xfrm>
          <a:prstGeom prst="rect">
            <a:avLst/>
          </a:prstGeom>
        </p:spPr>
      </p:pic>
      <p:pic>
        <p:nvPicPr>
          <p:cNvPr id="21" name="図 20" descr="トイレイラスト女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548680"/>
            <a:ext cx="247557" cy="565317"/>
          </a:xfrm>
          <a:prstGeom prst="rect">
            <a:avLst/>
          </a:prstGeom>
        </p:spPr>
      </p:pic>
      <p:sp>
        <p:nvSpPr>
          <p:cNvPr id="12" name="雲形吹き出し 11"/>
          <p:cNvSpPr/>
          <p:nvPr/>
        </p:nvSpPr>
        <p:spPr>
          <a:xfrm>
            <a:off x="251520" y="2204864"/>
            <a:ext cx="1944216" cy="1224136"/>
          </a:xfrm>
          <a:prstGeom prst="cloudCallout">
            <a:avLst>
              <a:gd name="adj1" fmla="val 71109"/>
              <a:gd name="adj2" fmla="val -881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汚い</a:t>
            </a:r>
            <a:endParaRPr lang="ja-JP" altLang="en-US" sz="3200" dirty="0"/>
          </a:p>
        </p:txBody>
      </p:sp>
      <p:sp>
        <p:nvSpPr>
          <p:cNvPr id="15" name="雲形吹き出し 14"/>
          <p:cNvSpPr/>
          <p:nvPr/>
        </p:nvSpPr>
        <p:spPr>
          <a:xfrm>
            <a:off x="2555776" y="2204864"/>
            <a:ext cx="1800200" cy="1224136"/>
          </a:xfrm>
          <a:prstGeom prst="cloudCallout">
            <a:avLst>
              <a:gd name="adj1" fmla="val 26994"/>
              <a:gd name="adj2" fmla="val -6700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狭い</a:t>
            </a:r>
            <a:endParaRPr lang="ja-JP" altLang="en-US" sz="3200" dirty="0"/>
          </a:p>
        </p:txBody>
      </p:sp>
      <p:sp>
        <p:nvSpPr>
          <p:cNvPr id="17" name="雲形吹き出し 16"/>
          <p:cNvSpPr/>
          <p:nvPr/>
        </p:nvSpPr>
        <p:spPr>
          <a:xfrm>
            <a:off x="4716016" y="2276872"/>
            <a:ext cx="1800200" cy="1224136"/>
          </a:xfrm>
          <a:prstGeom prst="cloudCallout">
            <a:avLst>
              <a:gd name="adj1" fmla="val -28880"/>
              <a:gd name="adj2" fmla="val -717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寒い</a:t>
            </a:r>
            <a:endParaRPr lang="ja-JP" altLang="en-US" sz="3200" dirty="0"/>
          </a:p>
        </p:txBody>
      </p:sp>
      <p:sp>
        <p:nvSpPr>
          <p:cNvPr id="19" name="雲形吹き出し 18"/>
          <p:cNvSpPr/>
          <p:nvPr/>
        </p:nvSpPr>
        <p:spPr>
          <a:xfrm>
            <a:off x="6948264" y="2276872"/>
            <a:ext cx="1800200" cy="1224136"/>
          </a:xfrm>
          <a:prstGeom prst="cloudCallout">
            <a:avLst>
              <a:gd name="adj1" fmla="val -76442"/>
              <a:gd name="adj2" fmla="val -8262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怖い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目的</a:t>
            </a:r>
            <a:endParaRPr kumimoji="1" lang="ja-JP" altLang="en-US" dirty="0"/>
          </a:p>
        </p:txBody>
      </p:sp>
      <p:sp>
        <p:nvSpPr>
          <p:cNvPr id="5" name="雲 4"/>
          <p:cNvSpPr/>
          <p:nvPr/>
        </p:nvSpPr>
        <p:spPr>
          <a:xfrm>
            <a:off x="251520" y="3068960"/>
            <a:ext cx="1944216" cy="1152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きれい</a:t>
            </a:r>
            <a:endParaRPr kumimoji="1" lang="ja-JP" altLang="en-US" sz="2800" dirty="0"/>
          </a:p>
        </p:txBody>
      </p:sp>
      <p:sp>
        <p:nvSpPr>
          <p:cNvPr id="6" name="雲 5"/>
          <p:cNvSpPr/>
          <p:nvPr/>
        </p:nvSpPr>
        <p:spPr>
          <a:xfrm>
            <a:off x="2483768" y="3068960"/>
            <a:ext cx="1944216" cy="1152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広い</a:t>
            </a:r>
            <a:endParaRPr kumimoji="1" lang="ja-JP" altLang="en-US" sz="2800" dirty="0"/>
          </a:p>
        </p:txBody>
      </p:sp>
      <p:sp>
        <p:nvSpPr>
          <p:cNvPr id="7" name="雲 6"/>
          <p:cNvSpPr/>
          <p:nvPr/>
        </p:nvSpPr>
        <p:spPr>
          <a:xfrm>
            <a:off x="4716016" y="3068960"/>
            <a:ext cx="1944216" cy="1152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暖かい</a:t>
            </a:r>
            <a:endParaRPr kumimoji="1" lang="ja-JP" altLang="en-US" sz="2800" dirty="0"/>
          </a:p>
        </p:txBody>
      </p:sp>
      <p:sp>
        <p:nvSpPr>
          <p:cNvPr id="8" name="雲 7"/>
          <p:cNvSpPr/>
          <p:nvPr/>
        </p:nvSpPr>
        <p:spPr>
          <a:xfrm>
            <a:off x="6948264" y="3068960"/>
            <a:ext cx="1944216" cy="1152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楽しい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611560" y="5085184"/>
            <a:ext cx="80882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トイレとは思えない空間の提供</a:t>
            </a:r>
            <a:endParaRPr lang="ja-JP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図 9" descr="トイレイラスト男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548680"/>
            <a:ext cx="183596" cy="504056"/>
          </a:xfrm>
          <a:prstGeom prst="rect">
            <a:avLst/>
          </a:prstGeom>
        </p:spPr>
      </p:pic>
      <p:pic>
        <p:nvPicPr>
          <p:cNvPr id="11" name="図 10" descr="トイレイラスト女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3" y="576592"/>
            <a:ext cx="216024" cy="493309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2051720" y="1628800"/>
            <a:ext cx="511256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 smtClean="0"/>
              <a:t>誰もが快適と思えるトイレの提案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解決策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825122" cy="429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5652120" y="7647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某Ｔ社の場合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2483768" y="1340768"/>
            <a:ext cx="446449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自然光を生かした明るく開放的な空間</a:t>
            </a:r>
            <a:endParaRPr kumimoji="1" lang="ja-JP" altLang="en-US" sz="2000" dirty="0"/>
          </a:p>
        </p:txBody>
      </p:sp>
      <p:pic>
        <p:nvPicPr>
          <p:cNvPr id="7" name="図 6" descr="トイレイラスト男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548680"/>
            <a:ext cx="183596" cy="504056"/>
          </a:xfrm>
          <a:prstGeom prst="rect">
            <a:avLst/>
          </a:prstGeom>
        </p:spPr>
      </p:pic>
      <p:pic>
        <p:nvPicPr>
          <p:cNvPr id="8" name="図 7" descr="トイレイラスト女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559427"/>
            <a:ext cx="216024" cy="49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解決策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7647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某Ｔ社の場合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2483768" y="1340768"/>
            <a:ext cx="446449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中庭に面したリラックス空間</a:t>
            </a:r>
            <a:endParaRPr kumimoji="1" lang="ja-JP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8892480" cy="432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 descr="トイレイラスト男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548680"/>
            <a:ext cx="183596" cy="504056"/>
          </a:xfrm>
          <a:prstGeom prst="rect">
            <a:avLst/>
          </a:prstGeom>
        </p:spPr>
      </p:pic>
      <p:pic>
        <p:nvPicPr>
          <p:cNvPr id="12" name="図 11" descr="トイレイラスト女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559427"/>
            <a:ext cx="216024" cy="49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解決策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7647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某Ｔ社の場合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2483768" y="1340768"/>
            <a:ext cx="446449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高層マンションのドラマティックな空間</a:t>
            </a:r>
            <a:endParaRPr kumimoji="1" lang="ja-JP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852842" cy="430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トイレイラスト男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548680"/>
            <a:ext cx="183596" cy="504056"/>
          </a:xfrm>
          <a:prstGeom prst="rect">
            <a:avLst/>
          </a:prstGeom>
        </p:spPr>
      </p:pic>
      <p:pic>
        <p:nvPicPr>
          <p:cNvPr id="9" name="図 8" descr="トイレイラスト女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559427"/>
            <a:ext cx="216024" cy="49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4119">
            <a:off x="182995" y="373374"/>
            <a:ext cx="2014650" cy="98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4522">
            <a:off x="6090307" y="528137"/>
            <a:ext cx="2680877" cy="1304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6"/>
            <a:ext cx="2488135" cy="1210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正方形/長方形 7"/>
          <p:cNvSpPr/>
          <p:nvPr/>
        </p:nvSpPr>
        <p:spPr>
          <a:xfrm>
            <a:off x="3275856" y="1916832"/>
            <a:ext cx="23501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しかし</a:t>
            </a:r>
            <a:endParaRPr lang="ja-JP" altLang="en-US" sz="3600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484784"/>
            <a:ext cx="856386" cy="92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円形吹き出し 10"/>
          <p:cNvSpPr/>
          <p:nvPr/>
        </p:nvSpPr>
        <p:spPr>
          <a:xfrm>
            <a:off x="2771800" y="116632"/>
            <a:ext cx="3168352" cy="1440160"/>
          </a:xfrm>
          <a:prstGeom prst="wedgeEllipseCallout">
            <a:avLst>
              <a:gd name="adj1" fmla="val -63462"/>
              <a:gd name="adj2" fmla="val 5102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/>
              <a:t>まさにトイレとは思えない空間！</a:t>
            </a:r>
            <a:endParaRPr lang="ja-JP" altLang="en-US" sz="2400" dirty="0"/>
          </a:p>
        </p:txBody>
      </p:sp>
      <p:pic>
        <p:nvPicPr>
          <p:cNvPr id="12" name="図 11" descr="トイレイラスト男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8424" y="3142275"/>
            <a:ext cx="288032" cy="790781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3923928" y="2636912"/>
            <a:ext cx="4032448" cy="648072"/>
          </a:xfrm>
          <a:prstGeom prst="wedgeRoundRectCallout">
            <a:avLst>
              <a:gd name="adj1" fmla="val 60995"/>
              <a:gd name="adj2" fmla="val 4518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我が家の殆どがトイレに・・・</a:t>
            </a:r>
            <a:endParaRPr kumimoji="1" lang="ja-JP" altLang="en-US" sz="2400" dirty="0"/>
          </a:p>
        </p:txBody>
      </p:sp>
      <p:pic>
        <p:nvPicPr>
          <p:cNvPr id="14" name="図 13" descr="トイレイラスト女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3912636"/>
            <a:ext cx="288032" cy="657745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3275856" y="3717032"/>
            <a:ext cx="3960440" cy="648072"/>
          </a:xfrm>
          <a:prstGeom prst="wedgeRoundRectCallout">
            <a:avLst>
              <a:gd name="adj1" fmla="val -70897"/>
              <a:gd name="adj2" fmla="val 343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広すぎてお掃除が大変・・・</a:t>
            </a:r>
            <a:endParaRPr kumimoji="1" lang="ja-JP" altLang="en-US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809703"/>
            <a:ext cx="856386" cy="92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角丸四角形吹き出し 16"/>
          <p:cNvSpPr/>
          <p:nvPr/>
        </p:nvSpPr>
        <p:spPr>
          <a:xfrm>
            <a:off x="2627784" y="4725144"/>
            <a:ext cx="4032448" cy="660623"/>
          </a:xfrm>
          <a:prstGeom prst="wedgeRoundRectCallout">
            <a:avLst>
              <a:gd name="adj1" fmla="val -69150"/>
              <a:gd name="adj2" fmla="val -739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200" dirty="0" smtClean="0"/>
              <a:t>やっぱりトイレはコンパクトに！</a:t>
            </a:r>
            <a:endParaRPr lang="ja-JP" altLang="en-US" sz="22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385767"/>
            <a:ext cx="856386" cy="92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角丸四角形吹き出し 18"/>
          <p:cNvSpPr/>
          <p:nvPr/>
        </p:nvSpPr>
        <p:spPr>
          <a:xfrm>
            <a:off x="2195736" y="5601791"/>
            <a:ext cx="4248472" cy="635522"/>
          </a:xfrm>
          <a:prstGeom prst="wedgeRoundRectCallout">
            <a:avLst>
              <a:gd name="adj1" fmla="val 70125"/>
              <a:gd name="adj2" fmla="val 797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200" dirty="0" smtClean="0"/>
              <a:t>でも，開放感や清潔感もほしい！</a:t>
            </a:r>
            <a:endParaRPr lang="ja-JP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解決策</a:t>
            </a:r>
            <a:endParaRPr kumimoji="1" lang="ja-JP" altLang="en-US" dirty="0"/>
          </a:p>
        </p:txBody>
      </p:sp>
      <p:pic>
        <p:nvPicPr>
          <p:cNvPr id="15" name="図 14" descr="トイレイラスト男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548680"/>
            <a:ext cx="183596" cy="504056"/>
          </a:xfrm>
          <a:prstGeom prst="rect">
            <a:avLst/>
          </a:prstGeom>
        </p:spPr>
      </p:pic>
      <p:pic>
        <p:nvPicPr>
          <p:cNvPr id="16" name="図 15" descr="トイレイラスト女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559427"/>
            <a:ext cx="216024" cy="49330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652120" y="7647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私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/>
              <a:t>場合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395536" y="1556792"/>
            <a:ext cx="8424936" cy="1368152"/>
          </a:xfrm>
          <a:prstGeom prst="round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/>
              <a:t>限られた空間でも</a:t>
            </a:r>
            <a:r>
              <a:rPr lang="ja-JP" altLang="en-US" sz="2800" dirty="0" smtClean="0">
                <a:solidFill>
                  <a:srgbClr val="FF0000"/>
                </a:solidFill>
              </a:rPr>
              <a:t>バーチャル世界</a:t>
            </a:r>
            <a:r>
              <a:rPr lang="ja-JP" altLang="en-US" sz="2800" dirty="0" smtClean="0"/>
              <a:t>により</a:t>
            </a:r>
            <a:r>
              <a:rPr lang="ja-JP" altLang="en-US" sz="2800" dirty="0" smtClean="0"/>
              <a:t>開放感や快適さ，楽しさを</a:t>
            </a:r>
            <a:r>
              <a:rPr lang="ja-JP" altLang="en-US" sz="2800" dirty="0" smtClean="0"/>
              <a:t>演出</a:t>
            </a:r>
            <a:endParaRPr lang="en-US" altLang="ja-JP" sz="2800" dirty="0" smtClean="0"/>
          </a:p>
        </p:txBody>
      </p:sp>
      <p:sp>
        <p:nvSpPr>
          <p:cNvPr id="20" name="下矢印 19"/>
          <p:cNvSpPr/>
          <p:nvPr/>
        </p:nvSpPr>
        <p:spPr>
          <a:xfrm>
            <a:off x="2843808" y="3284984"/>
            <a:ext cx="3456384" cy="86409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331640" y="4797152"/>
            <a:ext cx="6624736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妖精トイレ</a:t>
            </a:r>
            <a:endParaRPr kumimoji="1" lang="ja-JP" altLang="en-US" sz="4400" b="1" dirty="0">
              <a:ln w="222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トイレスケッチ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89322"/>
            <a:ext cx="9252520" cy="7028991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428</Words>
  <Application>Microsoft Office PowerPoint</Application>
  <PresentationFormat>画面に合わせる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妖精トイレ</vt:lpstr>
      <vt:lpstr>背景</vt:lpstr>
      <vt:lpstr>目的</vt:lpstr>
      <vt:lpstr>解決策</vt:lpstr>
      <vt:lpstr>解決策</vt:lpstr>
      <vt:lpstr>解決策</vt:lpstr>
      <vt:lpstr>スライド 7</vt:lpstr>
      <vt:lpstr>解決策</vt:lpstr>
      <vt:lpstr>スライド 9</vt:lpstr>
      <vt:lpstr>スライド 10</vt:lpstr>
      <vt:lpstr>スライド 11</vt:lpstr>
      <vt:lpstr>スライド 12</vt:lpstr>
      <vt:lpstr>技術</vt:lpstr>
      <vt:lpstr>技術</vt:lpstr>
      <vt:lpstr>技術</vt:lpstr>
      <vt:lpstr>スライド 16</vt:lpstr>
      <vt:lpstr>まとめ</vt:lpstr>
      <vt:lpstr>スライド 18</vt:lpstr>
      <vt:lpstr>技術</vt:lpstr>
    </vt:vector>
  </TitlesOfParts>
  <Company>Tanaka-Lab.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妖精トイレ</dc:title>
  <dc:creator>Tetsutaro</dc:creator>
  <cp:lastModifiedBy>Tetsutaro</cp:lastModifiedBy>
  <cp:revision>64</cp:revision>
  <dcterms:created xsi:type="dcterms:W3CDTF">2010-12-10T12:01:03Z</dcterms:created>
  <dcterms:modified xsi:type="dcterms:W3CDTF">2010-12-18T14:12:20Z</dcterms:modified>
</cp:coreProperties>
</file>