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57" r:id="rId4"/>
    <p:sldId id="260" r:id="rId5"/>
    <p:sldId id="264" r:id="rId6"/>
    <p:sldId id="258" r:id="rId7"/>
    <p:sldId id="262" r:id="rId8"/>
    <p:sldId id="263" r:id="rId9"/>
  </p:sldIdLst>
  <p:sldSz cx="9144000" cy="6858000" type="screen4x3"/>
  <p:notesSz cx="6742113" cy="987266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3693AC"/>
    <a:srgbClr val="7FC4D7"/>
    <a:srgbClr val="EEA8E4"/>
    <a:srgbClr val="87F9F9"/>
    <a:srgbClr val="FDF377"/>
    <a:srgbClr val="FB8503"/>
    <a:srgbClr val="FFFF66"/>
    <a:srgbClr val="CC9B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996" autoAdjust="0"/>
  </p:normalViewPr>
  <p:slideViewPr>
    <p:cSldViewPr>
      <p:cViewPr varScale="1">
        <p:scale>
          <a:sx n="58" d="100"/>
          <a:sy n="58" d="100"/>
        </p:scale>
        <p:origin x="-7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310" y="-84"/>
      </p:cViewPr>
      <p:guideLst>
        <p:guide orient="horz" pos="3109"/>
        <p:guide pos="212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2165" cy="494031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8359" y="0"/>
            <a:ext cx="2922164" cy="494031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9D01285E-AE9B-4157-AD6D-7C16839BB3A6}" type="datetimeFigureOut">
              <a:rPr kumimoji="1" lang="ja-JP" altLang="en-US" smtClean="0"/>
              <a:pPr/>
              <a:t>2010/12/13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4" tIns="45752" rIns="91504" bIns="45752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735" y="4689316"/>
            <a:ext cx="5394644" cy="4443096"/>
          </a:xfrm>
          <a:prstGeom prst="rect">
            <a:avLst/>
          </a:prstGeom>
        </p:spPr>
        <p:txBody>
          <a:bodyPr vert="horz" lIns="91504" tIns="45752" rIns="91504" bIns="45752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377044"/>
            <a:ext cx="2922165" cy="494030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8359" y="9377044"/>
            <a:ext cx="2922164" cy="494030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41D6AD17-1649-40C2-B95A-3ADDF460E14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6D286-3C94-485F-843E-BEA2DE66868A}" type="datetimeFigureOut">
              <a:rPr lang="ja-JP" altLang="en-US"/>
              <a:pPr>
                <a:defRPr/>
              </a:pPr>
              <a:t>2010/12/13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AA50D-C087-4AF0-93B8-5299CD3D8250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9B1D2-1679-4F26-A42C-E8801BB62565}" type="datetimeFigureOut">
              <a:rPr lang="ja-JP" altLang="en-US"/>
              <a:pPr>
                <a:defRPr/>
              </a:pPr>
              <a:t>2010/12/13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97194-48CE-4313-8AF0-613D28C8DFC1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60998-3391-40E6-965A-EE143FC933FD}" type="datetimeFigureOut">
              <a:rPr lang="ja-JP" altLang="en-US"/>
              <a:pPr>
                <a:defRPr/>
              </a:pPr>
              <a:t>2010/12/13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02F8B-8D2A-4CE6-9D2E-5C2C3AEB69E8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7AB3D-C598-4E6F-9F84-38BEEA08E11D}" type="datetimeFigureOut">
              <a:rPr lang="ja-JP" altLang="en-US"/>
              <a:pPr>
                <a:defRPr/>
              </a:pPr>
              <a:t>2010/12/13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77F54-AFF9-4D7D-A43B-B20E0FDEEAC3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E5E62-B11D-48D2-B47A-142D010C11D5}" type="datetimeFigureOut">
              <a:rPr lang="ja-JP" altLang="en-US"/>
              <a:pPr>
                <a:defRPr/>
              </a:pPr>
              <a:t>2010/12/13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DF65D-E3CC-43C5-8B6D-1F87C2411F88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785786" y="14287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00628" y="14287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8D9C0-C066-4A5D-BBCB-4D77EFC542A4}" type="datetimeFigureOut">
              <a:rPr lang="ja-JP" altLang="en-US"/>
              <a:pPr>
                <a:defRPr/>
              </a:pPr>
              <a:t>2010/12/13</a:t>
            </a:fld>
            <a:endParaRPr lang="ja-JP" altLang="en-US" dirty="0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4486-E469-4719-9D49-8DFABFAF6AB2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CDC8-CF77-47E2-B2A3-3A25E6C06456}" type="datetimeFigureOut">
              <a:rPr lang="ja-JP" altLang="en-US"/>
              <a:pPr>
                <a:defRPr/>
              </a:pPr>
              <a:t>2010/12/13</a:t>
            </a:fld>
            <a:endParaRPr lang="ja-JP" altLang="en-US" dirty="0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7DA6E-D525-4EE0-B084-BB9746688D99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AA96C-043A-4547-98B4-A1D06E7F0420}" type="datetimeFigureOut">
              <a:rPr lang="ja-JP" altLang="en-US"/>
              <a:pPr>
                <a:defRPr/>
              </a:pPr>
              <a:t>2010/12/13</a:t>
            </a:fld>
            <a:endParaRPr lang="ja-JP" altLang="en-US" dirty="0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D707D-4210-4047-BF83-AC6D6DEBBF2A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7D0EE-A99E-4850-89F8-1BB9148951FF}" type="datetimeFigureOut">
              <a:rPr lang="ja-JP" altLang="en-US"/>
              <a:pPr>
                <a:defRPr/>
              </a:pPr>
              <a:t>2010/12/13</a:t>
            </a:fld>
            <a:endParaRPr lang="ja-JP" altLang="en-US" dirty="0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C89D-105E-4403-8E22-EDB27A9DB7FA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E280D-BE2A-4CFE-B64A-E91098E4B485}" type="datetimeFigureOut">
              <a:rPr lang="ja-JP" altLang="en-US"/>
              <a:pPr>
                <a:defRPr/>
              </a:pPr>
              <a:t>2010/12/13</a:t>
            </a:fld>
            <a:endParaRPr lang="ja-JP" altLang="en-US" dirty="0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E5C39-B897-4225-8C69-538A2D96FF0D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84D57-C439-4615-A44F-36FE806F42D5}" type="datetimeFigureOut">
              <a:rPr lang="ja-JP" altLang="en-US"/>
              <a:pPr>
                <a:defRPr/>
              </a:pPr>
              <a:t>2010/12/13</a:t>
            </a:fld>
            <a:endParaRPr lang="ja-JP" altLang="en-US" dirty="0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FC376-61F5-45AB-AD02-5EA83B8C7FF2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50006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857250" y="1285875"/>
            <a:ext cx="78009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28625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0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D31EBF8-4596-441E-8647-56372A49EB85}" type="datetimeFigureOut">
              <a:rPr lang="ja-JP" altLang="en-US"/>
              <a:pPr>
                <a:defRPr/>
              </a:pPr>
              <a:t>2010/12/13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071813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0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00813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2A9B406-6FC3-4DB0-B9E1-E906F230F654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VR</a:t>
            </a:r>
            <a:r>
              <a:rPr lang="ja-JP" altLang="en-US" dirty="0" smtClean="0"/>
              <a:t>特論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ライブラリ紹介～</a:t>
            </a:r>
            <a:r>
              <a:rPr lang="en-US" altLang="ja-JP" dirty="0" smtClean="0"/>
              <a:t>ODE</a:t>
            </a:r>
            <a:r>
              <a:rPr lang="ja-JP" altLang="en-US" dirty="0" smtClean="0"/>
              <a:t>～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272366" cy="1400188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2800" dirty="0" smtClean="0"/>
              <a:t>２０１０年　１２月１４日　</a:t>
            </a:r>
            <a:endParaRPr lang="en-US" altLang="ja-JP" sz="2800" dirty="0" smtClean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2800" dirty="0" smtClean="0"/>
              <a:t>１０３２０１４　板谷純希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ODE</a:t>
            </a:r>
            <a:endParaRPr kumimoji="1" lang="ja-JP" altLang="en-US" dirty="0"/>
          </a:p>
        </p:txBody>
      </p:sp>
      <p:sp>
        <p:nvSpPr>
          <p:cNvPr id="4" name="コンテンツ プレースホルダ 2"/>
          <p:cNvSpPr txBox="1">
            <a:spLocks/>
          </p:cNvSpPr>
          <p:nvPr/>
        </p:nvSpPr>
        <p:spPr bwMode="auto">
          <a:xfrm>
            <a:off x="971600" y="1052736"/>
            <a:ext cx="760318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ODE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Open Dynamics Engine 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）とは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教育や研究に広く使われている物理計算エンジン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84984"/>
            <a:ext cx="3168352" cy="282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827584" y="292494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ヒューマノイドシミュレータ</a:t>
            </a:r>
            <a:endParaRPr kumimoji="1" lang="ja-JP" altLang="en-US" dirty="0"/>
          </a:p>
        </p:txBody>
      </p:sp>
      <p:sp>
        <p:nvSpPr>
          <p:cNvPr id="9" name="コンテンツ プレースホルダ 2"/>
          <p:cNvSpPr>
            <a:spLocks noGrp="1"/>
          </p:cNvSpPr>
          <p:nvPr>
            <p:ph idx="1"/>
          </p:nvPr>
        </p:nvSpPr>
        <p:spPr>
          <a:xfrm>
            <a:off x="3779912" y="2492896"/>
            <a:ext cx="4824536" cy="3384376"/>
          </a:xfrm>
        </p:spPr>
        <p:txBody>
          <a:bodyPr/>
          <a:lstStyle/>
          <a:p>
            <a:pPr lvl="0">
              <a:buNone/>
              <a:defRPr/>
            </a:pPr>
            <a:r>
              <a:rPr lang="ja-JP" altLang="en-US" sz="2800" b="1" dirty="0" smtClean="0"/>
              <a:t>特徴</a:t>
            </a:r>
            <a:endParaRPr lang="en-US" altLang="ja-JP" sz="2800" b="1" dirty="0" smtClean="0"/>
          </a:p>
          <a:p>
            <a:pPr lvl="0">
              <a:defRPr/>
            </a:pPr>
            <a:r>
              <a:rPr lang="ja-JP" altLang="en-US" sz="2800" dirty="0" smtClean="0"/>
              <a:t>フリー</a:t>
            </a:r>
            <a:endParaRPr lang="en-US" altLang="ja-JP" sz="2800" dirty="0" smtClean="0"/>
          </a:p>
          <a:p>
            <a:pPr lvl="0">
              <a:defRPr/>
            </a:pPr>
            <a:r>
              <a:rPr lang="ja-JP" altLang="en-US" sz="2800" dirty="0" smtClean="0"/>
              <a:t>使いやすい</a:t>
            </a:r>
            <a:endParaRPr lang="en-US" altLang="ja-JP" sz="2800" dirty="0" smtClean="0"/>
          </a:p>
          <a:p>
            <a:pPr lvl="1">
              <a:defRPr/>
            </a:pPr>
            <a:r>
              <a:rPr lang="ja-JP" altLang="en-US" sz="2000" dirty="0" smtClean="0"/>
              <a:t>３次元グラフィクス</a:t>
            </a:r>
            <a:r>
              <a:rPr lang="en-US" altLang="ja-JP" sz="2000" dirty="0" smtClean="0"/>
              <a:t>(Open GL)</a:t>
            </a:r>
            <a:r>
              <a:rPr lang="ja-JP" altLang="en-US" sz="2000" dirty="0" smtClean="0"/>
              <a:t>と衝突検出機構が組み込まれている</a:t>
            </a:r>
          </a:p>
          <a:p>
            <a:pPr lvl="0">
              <a:defRPr/>
            </a:pPr>
            <a:r>
              <a:rPr lang="ja-JP" altLang="en-US" sz="2800" dirty="0" smtClean="0"/>
              <a:t>マルチプラットフォーム</a:t>
            </a:r>
            <a:endParaRPr lang="en-US" altLang="ja-JP" sz="2800" dirty="0" smtClean="0"/>
          </a:p>
          <a:p>
            <a:pPr lvl="1">
              <a:defRPr/>
            </a:pPr>
            <a:r>
              <a:rPr lang="en-US" altLang="ja-JP" sz="2000" dirty="0" smtClean="0"/>
              <a:t>Windows, Linux, Mac</a:t>
            </a:r>
            <a:r>
              <a:rPr lang="ja-JP" altLang="en-US" sz="2000" dirty="0" smtClean="0"/>
              <a:t>でも使用可能</a:t>
            </a:r>
            <a:endParaRPr lang="en-US" altLang="ja-JP" sz="2000" dirty="0" smtClean="0"/>
          </a:p>
          <a:p>
            <a:pPr lvl="0">
              <a:defRPr/>
            </a:pPr>
            <a:r>
              <a:rPr lang="ja-JP" altLang="en-US" sz="2800" dirty="0" smtClean="0"/>
              <a:t>高速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23728" y="648866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オブジェクトも簡単に生成可能</a:t>
            </a:r>
            <a:endParaRPr kumimoji="1" lang="ja-JP" altLang="en-US" dirty="0"/>
          </a:p>
        </p:txBody>
      </p:sp>
      <p:cxnSp>
        <p:nvCxnSpPr>
          <p:cNvPr id="12" name="直線コネクタ 11"/>
          <p:cNvCxnSpPr>
            <a:endCxn id="10" idx="0"/>
          </p:cNvCxnSpPr>
          <p:nvPr/>
        </p:nvCxnSpPr>
        <p:spPr>
          <a:xfrm>
            <a:off x="2267744" y="5517232"/>
            <a:ext cx="1440160" cy="97143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2195736" y="4365104"/>
            <a:ext cx="4752528" cy="10801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使用背景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857250" y="1285875"/>
            <a:ext cx="7891214" cy="2503165"/>
          </a:xfrm>
        </p:spPr>
        <p:txBody>
          <a:bodyPr/>
          <a:lstStyle/>
          <a:p>
            <a:r>
              <a:rPr lang="ja-JP" altLang="en-US" dirty="0" smtClean="0"/>
              <a:t>研究テーマ</a:t>
            </a:r>
            <a:endParaRPr lang="en-US" altLang="ja-JP" dirty="0" smtClean="0"/>
          </a:p>
          <a:p>
            <a:pPr>
              <a:buNone/>
            </a:pPr>
            <a:r>
              <a:rPr lang="ja-JP" altLang="en-US" sz="2800" dirty="0" smtClean="0"/>
              <a:t>“自然言語によるロボットのタスクプログラミング”</a:t>
            </a:r>
            <a:endParaRPr kumimoji="1" lang="en-US" altLang="ja-JP" sz="2800" dirty="0" smtClean="0"/>
          </a:p>
          <a:p>
            <a:pPr lvl="1"/>
            <a:r>
              <a:rPr kumimoji="1" lang="ja-JP" altLang="en-US" dirty="0" smtClean="0"/>
              <a:t>ロボットによる言語理解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ロボットが人間に日本語で命令されて行動する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下矢印 3"/>
          <p:cNvSpPr/>
          <p:nvPr/>
        </p:nvSpPr>
        <p:spPr>
          <a:xfrm>
            <a:off x="3707904" y="3645024"/>
            <a:ext cx="136815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67744" y="4437112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実験・プログラムのデバッグにシミュレーションを使用</a:t>
            </a:r>
            <a:endParaRPr kumimoji="1" lang="ja-JP" alt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シミュレーションを使う利点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ロボットが１台しかない</a:t>
            </a:r>
            <a:endParaRPr lang="en-US" altLang="ja-JP" dirty="0" smtClean="0"/>
          </a:p>
          <a:p>
            <a:r>
              <a:rPr kumimoji="1" lang="ja-JP" altLang="en-US" dirty="0" smtClean="0"/>
              <a:t>ロボットが</a:t>
            </a:r>
            <a:r>
              <a:rPr lang="ja-JP" altLang="en-US" dirty="0" smtClean="0"/>
              <a:t>非常に</a:t>
            </a:r>
            <a:r>
              <a:rPr lang="ja-JP" altLang="en-US" dirty="0" smtClean="0"/>
              <a:t>効果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失敗時に壊さなくてすむ</a:t>
            </a:r>
            <a:endParaRPr kumimoji="1" lang="ja-JP" altLang="en-US" dirty="0" smtClean="0"/>
          </a:p>
          <a:p>
            <a:r>
              <a:rPr kumimoji="1" lang="ja-JP" altLang="en-US" dirty="0" smtClean="0"/>
              <a:t>実機で行うよりも</a:t>
            </a:r>
            <a:r>
              <a:rPr lang="ja-JP" altLang="en-US" dirty="0" smtClean="0"/>
              <a:t>デバッグ作業の</a:t>
            </a:r>
            <a:r>
              <a:rPr kumimoji="1" lang="ja-JP" altLang="en-US" dirty="0" smtClean="0"/>
              <a:t>効率が良い</a:t>
            </a:r>
            <a:endParaRPr kumimoji="1" lang="en-US" altLang="ja-JP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使用ロボット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TOF</a:t>
            </a:r>
            <a:r>
              <a:rPr kumimoji="1" lang="ja-JP" altLang="en-US" dirty="0" smtClean="0"/>
              <a:t>カメラ・</a:t>
            </a:r>
            <a:r>
              <a:rPr kumimoji="1" lang="en-US" altLang="ja-JP" dirty="0" smtClean="0"/>
              <a:t>CCD</a:t>
            </a:r>
            <a:r>
              <a:rPr kumimoji="1" lang="ja-JP" altLang="en-US" dirty="0" smtClean="0"/>
              <a:t>カメラ</a:t>
            </a:r>
            <a:endParaRPr kumimoji="1" lang="en-US" altLang="ja-JP" dirty="0" smtClean="0"/>
          </a:p>
          <a:p>
            <a:r>
              <a:rPr lang="ja-JP" altLang="en-US" dirty="0" smtClean="0"/>
              <a:t>６自由度アーム</a:t>
            </a:r>
            <a:endParaRPr lang="en-US" altLang="ja-JP" dirty="0" smtClean="0"/>
          </a:p>
          <a:p>
            <a:r>
              <a:rPr lang="en-US" altLang="ja-JP" dirty="0" smtClean="0"/>
              <a:t>LRF</a:t>
            </a:r>
          </a:p>
          <a:p>
            <a:r>
              <a:rPr lang="en-US" altLang="ja-JP" dirty="0" err="1" smtClean="0"/>
              <a:t>Segway</a:t>
            </a:r>
            <a:endParaRPr lang="en-US" altLang="ja-JP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1306369"/>
            <a:ext cx="4248472" cy="55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線コネクタ 5"/>
          <p:cNvCxnSpPr/>
          <p:nvPr/>
        </p:nvCxnSpPr>
        <p:spPr>
          <a:xfrm>
            <a:off x="4788024" y="1556792"/>
            <a:ext cx="2016224" cy="57606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4067944" y="2204864"/>
            <a:ext cx="2232248" cy="72008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979712" y="2708920"/>
            <a:ext cx="5040560" cy="20162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2627784" y="3429000"/>
            <a:ext cx="3672408" cy="172819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196752"/>
            <a:ext cx="4271885" cy="458112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マップの読み込み</a:t>
            </a:r>
            <a:endParaRPr kumimoji="1" lang="ja-JP" altLang="en-US" dirty="0"/>
          </a:p>
        </p:txBody>
      </p:sp>
      <p:pic>
        <p:nvPicPr>
          <p:cNvPr id="4" name="Picture 4" descr="obstacle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520" y="2446574"/>
            <a:ext cx="5112568" cy="420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4"/>
          <p:cNvSpPr/>
          <p:nvPr/>
        </p:nvSpPr>
        <p:spPr>
          <a:xfrm>
            <a:off x="2771800" y="3861048"/>
            <a:ext cx="64807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>
            <a:stCxn id="5" idx="0"/>
            <a:endCxn id="10" idx="2"/>
          </p:cNvCxnSpPr>
          <p:nvPr/>
        </p:nvCxnSpPr>
        <p:spPr>
          <a:xfrm rot="16200000" flipV="1">
            <a:off x="2157134" y="2922346"/>
            <a:ext cx="617265" cy="12601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7" descr="segway+ar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24744"/>
            <a:ext cx="2880320" cy="211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上カーブ矢印 26"/>
          <p:cNvSpPr/>
          <p:nvPr/>
        </p:nvSpPr>
        <p:spPr>
          <a:xfrm rot="10150093">
            <a:off x="3846654" y="3219622"/>
            <a:ext cx="2317330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052736"/>
            <a:ext cx="4127869" cy="442668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デモ</a:t>
            </a:r>
            <a:endParaRPr kumimoji="1" lang="ja-JP" altLang="en-US" dirty="0"/>
          </a:p>
        </p:txBody>
      </p:sp>
      <p:pic>
        <p:nvPicPr>
          <p:cNvPr id="5" name="コンテンツ プレースホルダ 4" descr="clienttes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0950" y="2132856"/>
            <a:ext cx="5413177" cy="453650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物理計算エンジン</a:t>
            </a:r>
            <a:r>
              <a:rPr lang="en-US" altLang="ja-JP" dirty="0" smtClean="0"/>
              <a:t>ODE</a:t>
            </a:r>
            <a:r>
              <a:rPr lang="ja-JP" altLang="en-US" dirty="0" smtClean="0"/>
              <a:t>を用いたシミュレーションの有効性を紹介をした</a:t>
            </a:r>
            <a:endParaRPr lang="en-US" altLang="ja-JP" dirty="0" smtClean="0"/>
          </a:p>
          <a:p>
            <a:r>
              <a:rPr kumimoji="1" lang="ja-JP" altLang="en-US" dirty="0" smtClean="0"/>
              <a:t>その機能を実際の動作を</a:t>
            </a:r>
            <a:r>
              <a:rPr lang="ja-JP" altLang="en-US" dirty="0" smtClean="0"/>
              <a:t>交えて</a:t>
            </a:r>
            <a:r>
              <a:rPr kumimoji="1" lang="ja-JP" altLang="en-US" dirty="0" smtClean="0"/>
              <a:t>紹介した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18611</TotalTime>
  <Words>162</Words>
  <Application>Microsoft Office PowerPoint</Application>
  <PresentationFormat>画面に合わせる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9" baseType="lpstr">
      <vt:lpstr>Office テーマ</vt:lpstr>
      <vt:lpstr>VR特論 ライブラリ紹介～ODE～</vt:lpstr>
      <vt:lpstr>ODE</vt:lpstr>
      <vt:lpstr>使用背景</vt:lpstr>
      <vt:lpstr>シミュレーションを使う利点</vt:lpstr>
      <vt:lpstr>使用ロボット</vt:lpstr>
      <vt:lpstr>マップの読み込み</vt:lpstr>
      <vt:lpstr>デモ</vt:lpstr>
      <vt:lpstr>まとめ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k.ito</dc:creator>
  <cp:lastModifiedBy>Itaya</cp:lastModifiedBy>
  <cp:revision>590</cp:revision>
  <dcterms:created xsi:type="dcterms:W3CDTF">2009-12-11T10:53:05Z</dcterms:created>
  <dcterms:modified xsi:type="dcterms:W3CDTF">2010-12-13T07:50:54Z</dcterms:modified>
</cp:coreProperties>
</file>