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handoutMasterIdLst>
    <p:handoutMasterId r:id="rId14"/>
  </p:handoutMasterIdLst>
  <p:sldIdLst>
    <p:sldId id="256" r:id="rId2"/>
    <p:sldId id="277" r:id="rId3"/>
    <p:sldId id="282" r:id="rId4"/>
    <p:sldId id="278" r:id="rId5"/>
    <p:sldId id="283" r:id="rId6"/>
    <p:sldId id="280" r:id="rId7"/>
    <p:sldId id="284" r:id="rId8"/>
    <p:sldId id="279" r:id="rId9"/>
    <p:sldId id="281" r:id="rId10"/>
    <p:sldId id="285" r:id="rId11"/>
    <p:sldId id="286" r:id="rId12"/>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58" autoAdjust="0"/>
    <p:restoredTop sz="78504" autoAdjust="0"/>
  </p:normalViewPr>
  <p:slideViewPr>
    <p:cSldViewPr snapToGrid="0">
      <p:cViewPr>
        <p:scale>
          <a:sx n="70" d="100"/>
          <a:sy n="70" d="100"/>
        </p:scale>
        <p:origin x="-1854" y="-7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3" d="100"/>
          <a:sy n="63" d="100"/>
        </p:scale>
        <p:origin x="-774"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95866D0-74DC-4F6E-9656-76F793006A60}" type="datetimeFigureOut">
              <a:rPr kumimoji="1" lang="ja-JP" altLang="en-US" smtClean="0"/>
              <a:pPr/>
              <a:t>2010/12/13</a:t>
            </a:fld>
            <a:endParaRPr kumimoji="1" lang="ja-JP" altLang="en-US"/>
          </a:p>
        </p:txBody>
      </p:sp>
      <p:sp>
        <p:nvSpPr>
          <p:cNvPr id="4" name="フッター プレースホル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F143930-C0EB-4A5A-BFF9-E541762A215A}" type="slidenum">
              <a:rPr kumimoji="1" lang="ja-JP" altLang="en-US" smtClean="0"/>
              <a:pPr/>
              <a:t>&lt;#&gt;</a:t>
            </a:fld>
            <a:endParaRPr kumimoji="1" lang="ja-JP"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485E4F-4487-434F-9A13-388520CA7643}" type="datetimeFigureOut">
              <a:rPr kumimoji="1" lang="ja-JP" altLang="en-US" smtClean="0"/>
              <a:pPr/>
              <a:t>2010/12/13</a:t>
            </a:fld>
            <a:endParaRPr kumimoji="1" lang="ja-JP" altLang="en-US"/>
          </a:p>
        </p:txBody>
      </p:sp>
      <p:sp>
        <p:nvSpPr>
          <p:cNvPr id="4" name="スライド イメージ プレースホル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651065-569B-424A-AF4F-3DF61727ABA4}" type="slidenum">
              <a:rPr kumimoji="1" lang="ja-JP" altLang="en-US" smtClean="0"/>
              <a:pPr/>
              <a:t>&lt;#&gt;</a:t>
            </a:fld>
            <a:endParaRPr kumimoji="1" lang="ja-JP"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スライド番号プレースホルダ 3"/>
          <p:cNvSpPr>
            <a:spLocks noGrp="1"/>
          </p:cNvSpPr>
          <p:nvPr>
            <p:ph type="sldNum" sz="quarter" idx="10"/>
          </p:nvPr>
        </p:nvSpPr>
        <p:spPr/>
        <p:txBody>
          <a:bodyPr/>
          <a:lstStyle/>
          <a:p>
            <a:fld id="{CB651065-569B-424A-AF4F-3DF61727ABA4}" type="slidenum">
              <a:rPr kumimoji="1" lang="ja-JP" altLang="en-US" smtClean="0"/>
              <a:pPr/>
              <a:t>1</a:t>
            </a:fld>
            <a:endParaRPr kumimoji="1" lang="ja-JP"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関節角を度とラジアンを間違えて指定するなど、些細なミスが暴走につながる</a:t>
            </a:r>
            <a:endParaRPr kumimoji="1" lang="en-US" altLang="ja-JP" dirty="0" smtClean="0"/>
          </a:p>
          <a:p>
            <a:endParaRPr kumimoji="1" lang="en-US" altLang="ja-JP" dirty="0" smtClean="0"/>
          </a:p>
          <a:p>
            <a:r>
              <a:rPr kumimoji="1" lang="ja-JP" altLang="en-US" dirty="0" smtClean="0"/>
              <a:t>壊れてしまった場合にお金の面でも大変</a:t>
            </a:r>
            <a:endParaRPr kumimoji="1" lang="ja-JP" altLang="en-US" dirty="0"/>
          </a:p>
        </p:txBody>
      </p:sp>
      <p:sp>
        <p:nvSpPr>
          <p:cNvPr id="4" name="スライド番号プレースホルダ 3"/>
          <p:cNvSpPr>
            <a:spLocks noGrp="1"/>
          </p:cNvSpPr>
          <p:nvPr>
            <p:ph type="sldNum" sz="quarter" idx="10"/>
          </p:nvPr>
        </p:nvSpPr>
        <p:spPr/>
        <p:txBody>
          <a:bodyPr/>
          <a:lstStyle/>
          <a:p>
            <a:fld id="{CB651065-569B-424A-AF4F-3DF61727ABA4}" type="slidenum">
              <a:rPr kumimoji="1" lang="ja-JP" altLang="en-US" smtClean="0"/>
              <a:pPr/>
              <a:t>2</a:t>
            </a:fld>
            <a:endParaRPr kumimoji="1" lang="ja-JP"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背景でのべたように、実機で動かす前に動作を確認する必要がある</a:t>
            </a:r>
            <a:endParaRPr kumimoji="1" lang="ja-JP" altLang="en-US" dirty="0"/>
          </a:p>
        </p:txBody>
      </p:sp>
      <p:sp>
        <p:nvSpPr>
          <p:cNvPr id="4" name="スライド番号プレースホルダ 3"/>
          <p:cNvSpPr>
            <a:spLocks noGrp="1"/>
          </p:cNvSpPr>
          <p:nvPr>
            <p:ph type="sldNum" sz="quarter" idx="10"/>
          </p:nvPr>
        </p:nvSpPr>
        <p:spPr/>
        <p:txBody>
          <a:bodyPr/>
          <a:lstStyle/>
          <a:p>
            <a:fld id="{CB651065-569B-424A-AF4F-3DF61727ABA4}" type="slidenum">
              <a:rPr kumimoji="1" lang="ja-JP" altLang="en-US" smtClean="0"/>
              <a:pPr/>
              <a:t>3</a:t>
            </a:fld>
            <a:endParaRPr kumimoji="1" lang="ja-JP"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衝突判定もできるので、頑張れば有料の物理エンジンのような動作も実現可能</a:t>
            </a:r>
            <a:endParaRPr kumimoji="1" lang="en-US" altLang="ja-JP" dirty="0" smtClean="0"/>
          </a:p>
          <a:p>
            <a:endParaRPr kumimoji="1" lang="en-US" altLang="ja-JP" dirty="0" smtClean="0"/>
          </a:p>
          <a:p>
            <a:r>
              <a:rPr kumimoji="1" lang="ja-JP" altLang="en-US" dirty="0" smtClean="0"/>
              <a:t>ゲームを作ることも可能</a:t>
            </a:r>
            <a:endParaRPr kumimoji="1" lang="ja-JP" altLang="en-US" dirty="0"/>
          </a:p>
        </p:txBody>
      </p:sp>
      <p:sp>
        <p:nvSpPr>
          <p:cNvPr id="4" name="スライド番号プレースホルダ 3"/>
          <p:cNvSpPr>
            <a:spLocks noGrp="1"/>
          </p:cNvSpPr>
          <p:nvPr>
            <p:ph type="sldNum" sz="quarter" idx="10"/>
          </p:nvPr>
        </p:nvSpPr>
        <p:spPr/>
        <p:txBody>
          <a:bodyPr/>
          <a:lstStyle/>
          <a:p>
            <a:fld id="{CB651065-569B-424A-AF4F-3DF61727ABA4}" type="slidenum">
              <a:rPr kumimoji="1" lang="ja-JP" altLang="en-US" smtClean="0"/>
              <a:pPr/>
              <a:t>4</a:t>
            </a:fld>
            <a:endParaRPr kumimoji="1" lang="ja-JP"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衝突判定をすると処理に時間がかかる</a:t>
            </a:r>
            <a:endParaRPr kumimoji="1" lang="en-US" altLang="ja-JP" dirty="0" smtClean="0"/>
          </a:p>
          <a:p>
            <a:endParaRPr kumimoji="1" lang="en-US" altLang="ja-JP" dirty="0" smtClean="0"/>
          </a:p>
          <a:p>
            <a:r>
              <a:rPr kumimoji="1" lang="ja-JP" altLang="en-US" dirty="0" smtClean="0"/>
              <a:t>実機で動かす前に視覚的に動作の情報が得たいだけなので、衝突判定は必要ない</a:t>
            </a:r>
            <a:endParaRPr kumimoji="1" lang="en-US" altLang="ja-JP" dirty="0" smtClean="0"/>
          </a:p>
          <a:p>
            <a:endParaRPr kumimoji="1" lang="ja-JP" altLang="en-US" dirty="0"/>
          </a:p>
        </p:txBody>
      </p:sp>
      <p:sp>
        <p:nvSpPr>
          <p:cNvPr id="4" name="スライド番号プレースホルダ 3"/>
          <p:cNvSpPr>
            <a:spLocks noGrp="1"/>
          </p:cNvSpPr>
          <p:nvPr>
            <p:ph type="sldNum" sz="quarter" idx="10"/>
          </p:nvPr>
        </p:nvSpPr>
        <p:spPr/>
        <p:txBody>
          <a:bodyPr/>
          <a:lstStyle/>
          <a:p>
            <a:fld id="{CB651065-569B-424A-AF4F-3DF61727ABA4}" type="slidenum">
              <a:rPr kumimoji="1" lang="ja-JP" altLang="en-US" smtClean="0"/>
              <a:pPr/>
              <a:t>5</a:t>
            </a:fld>
            <a:endParaRPr kumimoji="1" lang="ja-JP"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smtClean="0"/>
              <a:t>TOF</a:t>
            </a:r>
            <a:r>
              <a:rPr kumimoji="1" lang="ja-JP" altLang="en-US" dirty="0" smtClean="0"/>
              <a:t>カメラと</a:t>
            </a:r>
            <a:r>
              <a:rPr kumimoji="1" lang="en-US" altLang="ja-JP" dirty="0" smtClean="0"/>
              <a:t>CCD</a:t>
            </a:r>
            <a:r>
              <a:rPr kumimoji="1" lang="ja-JP" altLang="en-US" dirty="0" smtClean="0"/>
              <a:t>カメラを組み合わせて画像上の各画素がどの距離に存在するのかを計算する</a:t>
            </a:r>
            <a:endParaRPr kumimoji="1" lang="en-US" altLang="ja-JP" dirty="0" smtClean="0"/>
          </a:p>
          <a:p>
            <a:endParaRPr kumimoji="1" lang="en-US" altLang="ja-JP" dirty="0" smtClean="0"/>
          </a:p>
          <a:p>
            <a:r>
              <a:rPr kumimoji="1" lang="en-US" altLang="ja-JP" dirty="0" smtClean="0"/>
              <a:t>3D</a:t>
            </a:r>
            <a:r>
              <a:rPr kumimoji="1" lang="ja-JP" altLang="en-US" dirty="0" smtClean="0"/>
              <a:t>空間上のどの点に物体が存在するかしないかがわかる</a:t>
            </a:r>
            <a:endParaRPr kumimoji="1" lang="en-US" altLang="ja-JP" dirty="0" smtClean="0"/>
          </a:p>
          <a:p>
            <a:endParaRPr kumimoji="1" lang="en-US" altLang="ja-JP" dirty="0" smtClean="0"/>
          </a:p>
          <a:p>
            <a:r>
              <a:rPr kumimoji="1" lang="ja-JP" altLang="en-US" dirty="0" smtClean="0"/>
              <a:t>各点と衝突判定をするのだが、点が多すぎると処理が重いので近似する。</a:t>
            </a:r>
            <a:endParaRPr kumimoji="1" lang="en-US" altLang="ja-JP" dirty="0" smtClean="0"/>
          </a:p>
          <a:p>
            <a:endParaRPr kumimoji="1" lang="en-US" altLang="ja-JP" dirty="0" smtClean="0"/>
          </a:p>
          <a:p>
            <a:r>
              <a:rPr kumimoji="1" lang="ja-JP" altLang="en-US" dirty="0" smtClean="0"/>
              <a:t>その近似が正しくできているかの確認もできる</a:t>
            </a:r>
            <a:endParaRPr kumimoji="1" lang="ja-JP" altLang="en-US" dirty="0"/>
          </a:p>
        </p:txBody>
      </p:sp>
      <p:sp>
        <p:nvSpPr>
          <p:cNvPr id="4" name="スライド番号プレースホルダ 3"/>
          <p:cNvSpPr>
            <a:spLocks noGrp="1"/>
          </p:cNvSpPr>
          <p:nvPr>
            <p:ph type="sldNum" sz="quarter" idx="10"/>
          </p:nvPr>
        </p:nvSpPr>
        <p:spPr/>
        <p:txBody>
          <a:bodyPr/>
          <a:lstStyle/>
          <a:p>
            <a:fld id="{CB651065-569B-424A-AF4F-3DF61727ABA4}" type="slidenum">
              <a:rPr kumimoji="1" lang="ja-JP" altLang="en-US" smtClean="0"/>
              <a:pPr/>
              <a:t>8</a:t>
            </a:fld>
            <a:endParaRPr kumimoji="1" lang="ja-JP"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smtClean="0"/>
              <a:t>2010</a:t>
            </a:r>
            <a:r>
              <a:rPr kumimoji="1" lang="ja-JP" altLang="en-US" dirty="0" smtClean="0"/>
              <a:t>年</a:t>
            </a:r>
            <a:r>
              <a:rPr kumimoji="1" lang="en-US" altLang="ja-JP" dirty="0" smtClean="0"/>
              <a:t>9</a:t>
            </a:r>
            <a:r>
              <a:rPr kumimoji="1" lang="ja-JP" altLang="en-US" dirty="0" smtClean="0"/>
              <a:t>月に名古屋で開催されたロボット学会で発表された</a:t>
            </a:r>
            <a:endParaRPr kumimoji="1" lang="ja-JP" altLang="en-US" dirty="0"/>
          </a:p>
        </p:txBody>
      </p:sp>
      <p:sp>
        <p:nvSpPr>
          <p:cNvPr id="4" name="スライド番号プレースホルダ 3"/>
          <p:cNvSpPr>
            <a:spLocks noGrp="1"/>
          </p:cNvSpPr>
          <p:nvPr>
            <p:ph type="sldNum" sz="quarter" idx="10"/>
          </p:nvPr>
        </p:nvSpPr>
        <p:spPr/>
        <p:txBody>
          <a:bodyPr/>
          <a:lstStyle/>
          <a:p>
            <a:fld id="{CB651065-569B-424A-AF4F-3DF61727ABA4}" type="slidenum">
              <a:rPr kumimoji="1" lang="ja-JP" altLang="en-US" smtClean="0"/>
              <a:pPr/>
              <a:t>9</a:t>
            </a:fld>
            <a:endParaRPr kumimoji="1"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a:xfrm>
            <a:off x="457200" y="6356350"/>
            <a:ext cx="2133600" cy="365125"/>
          </a:xfrm>
          <a:prstGeom prst="rect">
            <a:avLst/>
          </a:prstGeom>
        </p:spPr>
        <p:txBody>
          <a:bodyPr/>
          <a:lstStyle/>
          <a:p>
            <a:fld id="{6D4ADA32-F8D3-4105-BF43-D1D35217CB9D}" type="datetime1">
              <a:rPr kumimoji="1" lang="ja-JP" altLang="en-US" smtClean="0"/>
              <a:pPr/>
              <a:t>2010/12/13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lvl1pPr>
              <a:defRPr sz="2800"/>
            </a:lvl1pPr>
          </a:lstStyle>
          <a:p>
            <a:fld id="{12BFE344-67DF-4FDA-A425-95239F3E7783}" type="slidenum">
              <a:rPr lang="ja-JP" altLang="en-US" smtClean="0"/>
              <a:pPr/>
              <a:t>&lt;#&gt;</a:t>
            </a:fld>
            <a:endParaRPr lang="ja-JP"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a:xfrm>
            <a:off x="457200" y="6356350"/>
            <a:ext cx="2133600" cy="365125"/>
          </a:xfrm>
          <a:prstGeom prst="rect">
            <a:avLst/>
          </a:prstGeom>
        </p:spPr>
        <p:txBody>
          <a:bodyPr/>
          <a:lstStyle/>
          <a:p>
            <a:fld id="{F32DACDE-8293-44F2-A6BA-B0FBBD19BC23}" type="datetime1">
              <a:rPr kumimoji="1" lang="ja-JP" altLang="en-US" smtClean="0"/>
              <a:pPr/>
              <a:t>2010/12/13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12BFE344-67DF-4FDA-A425-95239F3E7783}" type="slidenum">
              <a:rPr kumimoji="1" lang="ja-JP" altLang="en-US" smtClean="0"/>
              <a:pPr/>
              <a:t>&lt;#&gt;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a:xfrm>
            <a:off x="457200" y="6356350"/>
            <a:ext cx="2133600" cy="365125"/>
          </a:xfrm>
          <a:prstGeom prst="rect">
            <a:avLst/>
          </a:prstGeom>
        </p:spPr>
        <p:txBody>
          <a:bodyPr/>
          <a:lstStyle/>
          <a:p>
            <a:fld id="{FAE026C4-1087-401F-B7E3-09D5D38E7A79}" type="datetime1">
              <a:rPr kumimoji="1" lang="ja-JP" altLang="en-US" smtClean="0"/>
              <a:pPr/>
              <a:t>2010/12/13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12BFE344-67DF-4FDA-A425-95239F3E7783}" type="slidenum">
              <a:rPr kumimoji="1" lang="ja-JP" altLang="en-US" smtClean="0"/>
              <a:pPr/>
              <a:t>&lt;#&gt;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a:xfrm>
            <a:off x="457200" y="6356350"/>
            <a:ext cx="2133600" cy="365125"/>
          </a:xfrm>
          <a:prstGeom prst="rect">
            <a:avLst/>
          </a:prstGeom>
        </p:spPr>
        <p:txBody>
          <a:bodyPr/>
          <a:lstStyle/>
          <a:p>
            <a:fld id="{826ED36B-4E6F-4D18-A810-B88419B950D1}" type="datetime1">
              <a:rPr kumimoji="1" lang="ja-JP" altLang="en-US" smtClean="0"/>
              <a:pPr/>
              <a:t>2010/12/13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12BFE344-67DF-4FDA-A425-95239F3E7783}" type="slidenum">
              <a:rPr kumimoji="1" lang="ja-JP" altLang="en-US" smtClean="0"/>
              <a:pPr/>
              <a:t>&lt;#&gt;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a:xfrm>
            <a:off x="457200" y="6356350"/>
            <a:ext cx="2133600" cy="365125"/>
          </a:xfrm>
          <a:prstGeom prst="rect">
            <a:avLst/>
          </a:prstGeom>
        </p:spPr>
        <p:txBody>
          <a:bodyPr/>
          <a:lstStyle/>
          <a:p>
            <a:fld id="{65A78276-97E1-4D07-B9C1-2C7BE9FFF02E}" type="datetime1">
              <a:rPr kumimoji="1" lang="ja-JP" altLang="en-US" smtClean="0"/>
              <a:pPr/>
              <a:t>2010/12/13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12BFE344-67DF-4FDA-A425-95239F3E7783}" type="slidenum">
              <a:rPr kumimoji="1" lang="ja-JP" altLang="en-US" smtClean="0"/>
              <a:pPr/>
              <a:t>&lt;#&gt;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a:xfrm>
            <a:off x="457200" y="6356350"/>
            <a:ext cx="2133600" cy="365125"/>
          </a:xfrm>
          <a:prstGeom prst="rect">
            <a:avLst/>
          </a:prstGeom>
        </p:spPr>
        <p:txBody>
          <a:bodyPr/>
          <a:lstStyle/>
          <a:p>
            <a:fld id="{9C354EA8-4913-45EE-993A-8AD8E4C729EE}" type="datetime1">
              <a:rPr kumimoji="1" lang="ja-JP" altLang="en-US" smtClean="0"/>
              <a:pPr/>
              <a:t>2010/12/13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12BFE344-67DF-4FDA-A425-95239F3E7783}" type="slidenum">
              <a:rPr kumimoji="1" lang="ja-JP" altLang="en-US" smtClean="0"/>
              <a:pPr/>
              <a:t>&lt;#&gt;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a:xfrm>
            <a:off x="457200" y="6356350"/>
            <a:ext cx="2133600" cy="365125"/>
          </a:xfrm>
          <a:prstGeom prst="rect">
            <a:avLst/>
          </a:prstGeom>
        </p:spPr>
        <p:txBody>
          <a:bodyPr/>
          <a:lstStyle/>
          <a:p>
            <a:fld id="{E7384949-C250-4B56-A53E-1FE98A648E13}" type="datetime1">
              <a:rPr kumimoji="1" lang="ja-JP" altLang="en-US" smtClean="0"/>
              <a:pPr/>
              <a:t>2010/12/13</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12BFE344-67DF-4FDA-A425-95239F3E7783}" type="slidenum">
              <a:rPr kumimoji="1" lang="ja-JP" altLang="en-US" smtClean="0"/>
              <a:pPr/>
              <a:t>&lt;#&gt;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a:xfrm>
            <a:off x="457200" y="6356350"/>
            <a:ext cx="2133600" cy="365125"/>
          </a:xfrm>
          <a:prstGeom prst="rect">
            <a:avLst/>
          </a:prstGeom>
        </p:spPr>
        <p:txBody>
          <a:bodyPr/>
          <a:lstStyle/>
          <a:p>
            <a:fld id="{4B1FC693-E054-4705-B8F7-299D7B286EC6}" type="datetime1">
              <a:rPr kumimoji="1" lang="ja-JP" altLang="en-US" smtClean="0"/>
              <a:pPr/>
              <a:t>2010/12/13</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12BFE344-67DF-4FDA-A425-95239F3E7783}" type="slidenum">
              <a:rPr kumimoji="1" lang="ja-JP" altLang="en-US" smtClean="0"/>
              <a:pPr/>
              <a:t>&lt;#&gt;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a:xfrm>
            <a:off x="457200" y="6356350"/>
            <a:ext cx="2133600" cy="365125"/>
          </a:xfrm>
          <a:prstGeom prst="rect">
            <a:avLst/>
          </a:prstGeom>
        </p:spPr>
        <p:txBody>
          <a:bodyPr/>
          <a:lstStyle/>
          <a:p>
            <a:fld id="{D86C7115-2280-413B-995C-B500EAC0D933}" type="datetime1">
              <a:rPr kumimoji="1" lang="ja-JP" altLang="en-US" smtClean="0"/>
              <a:pPr/>
              <a:t>2010/12/13</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12BFE344-67DF-4FDA-A425-95239F3E7783}" type="slidenum">
              <a:rPr kumimoji="1" lang="ja-JP" altLang="en-US" smtClean="0"/>
              <a:pPr/>
              <a:t>&lt;#&gt;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a:xfrm>
            <a:off x="457200" y="6356350"/>
            <a:ext cx="2133600" cy="365125"/>
          </a:xfrm>
          <a:prstGeom prst="rect">
            <a:avLst/>
          </a:prstGeom>
        </p:spPr>
        <p:txBody>
          <a:bodyPr/>
          <a:lstStyle/>
          <a:p>
            <a:fld id="{7CCC2910-6C21-42AC-A42A-8AD2190E7815}" type="datetime1">
              <a:rPr kumimoji="1" lang="ja-JP" altLang="en-US" smtClean="0"/>
              <a:pPr/>
              <a:t>2010/12/13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12BFE344-67DF-4FDA-A425-95239F3E7783}" type="slidenum">
              <a:rPr kumimoji="1" lang="ja-JP" altLang="en-US" smtClean="0"/>
              <a:pPr/>
              <a:t>&lt;#&gt;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a:xfrm>
            <a:off x="457200" y="6356350"/>
            <a:ext cx="2133600" cy="365125"/>
          </a:xfrm>
          <a:prstGeom prst="rect">
            <a:avLst/>
          </a:prstGeom>
        </p:spPr>
        <p:txBody>
          <a:bodyPr/>
          <a:lstStyle/>
          <a:p>
            <a:fld id="{E1131837-2C18-4516-A092-77B5B289928D}" type="datetime1">
              <a:rPr kumimoji="1" lang="ja-JP" altLang="en-US" smtClean="0"/>
              <a:pPr/>
              <a:t>2010/12/13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12BFE344-67DF-4FDA-A425-95239F3E7783}" type="slidenum">
              <a:rPr kumimoji="1" lang="ja-JP" altLang="en-US" smtClean="0"/>
              <a:pPr/>
              <a:t>&lt;#&gt;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図 7" descr="模様.png"/>
          <p:cNvPicPr>
            <a:picLocks noChangeAspect="1"/>
          </p:cNvPicPr>
          <p:nvPr userDrawn="1"/>
        </p:nvPicPr>
        <p:blipFill>
          <a:blip r:embed="rId13" cstate="print"/>
          <a:stretch>
            <a:fillRect/>
          </a:stretch>
        </p:blipFill>
        <p:spPr>
          <a:xfrm>
            <a:off x="6327937" y="0"/>
            <a:ext cx="2924583" cy="3296110"/>
          </a:xfrm>
          <a:prstGeom prst="rect">
            <a:avLst/>
          </a:prstGeom>
        </p:spPr>
      </p:pic>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800">
                <a:solidFill>
                  <a:schemeClr val="tx1">
                    <a:tint val="75000"/>
                  </a:schemeClr>
                </a:solidFill>
              </a:defRPr>
            </a:lvl1pPr>
          </a:lstStyle>
          <a:p>
            <a:fld id="{12BFE344-67DF-4FDA-A425-95239F3E7783}" type="slidenum">
              <a:rPr lang="ja-JP" altLang="en-US" smtClean="0"/>
              <a:pPr/>
              <a:t>&lt;#&gt;</a:t>
            </a:fld>
            <a:endParaRPr lang="ja-JP" altLang="en-US" dirty="0"/>
          </a:p>
        </p:txBody>
      </p:sp>
      <p:pic>
        <p:nvPicPr>
          <p:cNvPr id="7" name="図 6" descr="HIRO_ICON.png"/>
          <p:cNvPicPr>
            <a:picLocks noChangeAspect="1"/>
          </p:cNvPicPr>
          <p:nvPr userDrawn="1"/>
        </p:nvPicPr>
        <p:blipFill>
          <a:blip r:embed="rId14" cstate="print"/>
          <a:stretch>
            <a:fillRect/>
          </a:stretch>
        </p:blipFill>
        <p:spPr>
          <a:xfrm>
            <a:off x="7020272" y="4005064"/>
            <a:ext cx="2376264" cy="2376264"/>
          </a:xfrm>
          <a:prstGeom prst="rect">
            <a:avLst/>
          </a:prstGeom>
        </p:spPr>
      </p:pic>
      <p:pic>
        <p:nvPicPr>
          <p:cNvPr id="9" name="図 8" descr="NagaiLab.png"/>
          <p:cNvPicPr>
            <a:picLocks noChangeAspect="1"/>
          </p:cNvPicPr>
          <p:nvPr userDrawn="1"/>
        </p:nvPicPr>
        <p:blipFill>
          <a:blip r:embed="rId15" cstate="print"/>
          <a:stretch>
            <a:fillRect/>
          </a:stretch>
        </p:blipFill>
        <p:spPr>
          <a:xfrm>
            <a:off x="0" y="5877272"/>
            <a:ext cx="3779911" cy="2362444"/>
          </a:xfrm>
          <a:prstGeom prst="rect">
            <a:avLst/>
          </a:prstGeom>
        </p:spPr>
      </p:pic>
      <p:pic>
        <p:nvPicPr>
          <p:cNvPr id="10" name="図 9" descr="DiGOROlogo2.jpg"/>
          <p:cNvPicPr>
            <a:picLocks noChangeAspect="1"/>
          </p:cNvPicPr>
          <p:nvPr userDrawn="1"/>
        </p:nvPicPr>
        <p:blipFill>
          <a:blip r:embed="rId16" cstate="print"/>
          <a:stretch>
            <a:fillRect/>
          </a:stretch>
        </p:blipFill>
        <p:spPr>
          <a:xfrm>
            <a:off x="3779912" y="6132896"/>
            <a:ext cx="2987824" cy="725104"/>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573207"/>
            <a:ext cx="7772400" cy="3027244"/>
          </a:xfrm>
        </p:spPr>
        <p:txBody>
          <a:bodyPr/>
          <a:lstStyle/>
          <a:p>
            <a:r>
              <a:rPr lang="ja-JP" altLang="en-US" dirty="0" smtClean="0"/>
              <a:t>バーチャルリアリティ</a:t>
            </a:r>
            <a:r>
              <a:rPr lang="en-US" altLang="ja-JP" dirty="0" smtClean="0"/>
              <a:t/>
            </a:r>
            <a:br>
              <a:rPr lang="en-US" altLang="ja-JP" dirty="0" smtClean="0"/>
            </a:br>
            <a:r>
              <a:rPr lang="ja-JP" altLang="en-US" dirty="0" smtClean="0"/>
              <a:t>シミュレーターライブラリ</a:t>
            </a:r>
            <a:r>
              <a:rPr lang="en-US" altLang="ja-JP" dirty="0" smtClean="0"/>
              <a:t/>
            </a:r>
            <a:br>
              <a:rPr lang="en-US" altLang="ja-JP" dirty="0" smtClean="0"/>
            </a:br>
            <a:r>
              <a:rPr lang="en-US" altLang="ja-JP" dirty="0" smtClean="0"/>
              <a:t>ODE</a:t>
            </a:r>
            <a:r>
              <a:rPr lang="ja-JP" altLang="en-US" dirty="0" smtClean="0"/>
              <a:t>の紹介</a:t>
            </a:r>
            <a:r>
              <a:rPr lang="en-US" altLang="ja-JP" dirty="0" smtClean="0"/>
              <a:t/>
            </a:r>
            <a:br>
              <a:rPr lang="en-US" altLang="ja-JP" dirty="0" smtClean="0"/>
            </a:br>
            <a:r>
              <a:rPr lang="en-US" altLang="ja-JP" dirty="0" smtClean="0"/>
              <a:t>12</a:t>
            </a:r>
            <a:r>
              <a:rPr lang="ja-JP" altLang="en-US" dirty="0" smtClean="0"/>
              <a:t>月</a:t>
            </a:r>
            <a:r>
              <a:rPr lang="en-US" altLang="ja-JP" dirty="0" smtClean="0"/>
              <a:t>14</a:t>
            </a:r>
            <a:r>
              <a:rPr lang="ja-JP" altLang="en-US" dirty="0" smtClean="0"/>
              <a:t>日</a:t>
            </a:r>
            <a:endParaRPr kumimoji="1" lang="ja-JP" altLang="en-US" dirty="0"/>
          </a:p>
        </p:txBody>
      </p:sp>
      <p:sp>
        <p:nvSpPr>
          <p:cNvPr id="3" name="サブタイトル 2"/>
          <p:cNvSpPr>
            <a:spLocks noGrp="1"/>
          </p:cNvSpPr>
          <p:nvPr>
            <p:ph type="subTitle" idx="1"/>
          </p:nvPr>
        </p:nvSpPr>
        <p:spPr/>
        <p:txBody>
          <a:bodyPr/>
          <a:lstStyle/>
          <a:p>
            <a:r>
              <a:rPr kumimoji="1" lang="ja-JP" altLang="en-US" dirty="0" smtClean="0"/>
              <a:t>知能機械工学専攻</a:t>
            </a:r>
            <a:endParaRPr kumimoji="1" lang="en-US" altLang="ja-JP" dirty="0" smtClean="0"/>
          </a:p>
          <a:p>
            <a:r>
              <a:rPr kumimoji="1" lang="en-US" altLang="ja-JP" dirty="0" smtClean="0"/>
              <a:t>1032016</a:t>
            </a:r>
          </a:p>
          <a:p>
            <a:r>
              <a:rPr lang="ja-JP" altLang="en-US" dirty="0" smtClean="0"/>
              <a:t>伊東慶輔</a:t>
            </a:r>
            <a:endParaRPr kumimoji="1" lang="ja-JP" altLang="en-US" dirty="0"/>
          </a:p>
        </p:txBody>
      </p:sp>
      <p:sp>
        <p:nvSpPr>
          <p:cNvPr id="4" name="スライド番号プレースホルダ 3"/>
          <p:cNvSpPr>
            <a:spLocks noGrp="1"/>
          </p:cNvSpPr>
          <p:nvPr>
            <p:ph type="sldNum" sz="quarter" idx="12"/>
          </p:nvPr>
        </p:nvSpPr>
        <p:spPr/>
        <p:txBody>
          <a:bodyPr/>
          <a:lstStyle/>
          <a:p>
            <a:fld id="{12BFE344-67DF-4FDA-A425-95239F3E7783}" type="slidenum">
              <a:rPr kumimoji="1" lang="ja-JP" altLang="en-US" smtClean="0"/>
              <a:pPr/>
              <a:t>1</a:t>
            </a:fld>
            <a:endParaRPr kumimoji="1" lang="ja-JP"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まとめ</a:t>
            </a:r>
            <a:endParaRPr kumimoji="1" lang="ja-JP" altLang="en-US" dirty="0"/>
          </a:p>
        </p:txBody>
      </p:sp>
      <p:sp>
        <p:nvSpPr>
          <p:cNvPr id="3" name="コンテンツ プレースホルダ 2"/>
          <p:cNvSpPr>
            <a:spLocks noGrp="1"/>
          </p:cNvSpPr>
          <p:nvPr>
            <p:ph idx="1"/>
          </p:nvPr>
        </p:nvSpPr>
        <p:spPr/>
        <p:txBody>
          <a:bodyPr/>
          <a:lstStyle/>
          <a:p>
            <a:r>
              <a:rPr kumimoji="1" lang="en-US" altLang="ja-JP" dirty="0" smtClean="0"/>
              <a:t>3D</a:t>
            </a:r>
            <a:r>
              <a:rPr kumimoji="1" lang="ja-JP" altLang="en-US" dirty="0" smtClean="0"/>
              <a:t>物理シミュレーションライブラリ「</a:t>
            </a:r>
            <a:r>
              <a:rPr kumimoji="1" lang="en-US" altLang="ja-JP" dirty="0" smtClean="0"/>
              <a:t>ODE</a:t>
            </a:r>
            <a:r>
              <a:rPr kumimoji="1" lang="ja-JP" altLang="en-US" dirty="0" smtClean="0"/>
              <a:t>」を紹介した</a:t>
            </a:r>
            <a:endParaRPr kumimoji="1" lang="en-US" altLang="ja-JP" dirty="0" smtClean="0"/>
          </a:p>
          <a:p>
            <a:r>
              <a:rPr lang="ja-JP" altLang="en-US" dirty="0" smtClean="0"/>
              <a:t>実際に研究をする上で実用的であり、拡張性も高い</a:t>
            </a:r>
            <a:endParaRPr lang="en-US" altLang="ja-JP" dirty="0" smtClean="0"/>
          </a:p>
          <a:p>
            <a:endParaRPr kumimoji="1" lang="ja-JP" altLang="en-US" dirty="0"/>
          </a:p>
        </p:txBody>
      </p:sp>
      <p:sp>
        <p:nvSpPr>
          <p:cNvPr id="4" name="スライド番号プレースホルダ 3"/>
          <p:cNvSpPr>
            <a:spLocks noGrp="1"/>
          </p:cNvSpPr>
          <p:nvPr>
            <p:ph type="sldNum" sz="quarter" idx="12"/>
          </p:nvPr>
        </p:nvSpPr>
        <p:spPr/>
        <p:txBody>
          <a:bodyPr/>
          <a:lstStyle/>
          <a:p>
            <a:fld id="{12BFE344-67DF-4FDA-A425-95239F3E7783}" type="slidenum">
              <a:rPr kumimoji="1" lang="ja-JP" altLang="en-US" smtClean="0"/>
              <a:pPr/>
              <a:t>10</a:t>
            </a:fld>
            <a:endParaRPr kumimoji="1" lang="ja-JP" altLang="en-US"/>
          </a:p>
        </p:txBody>
      </p:sp>
      <p:grpSp>
        <p:nvGrpSpPr>
          <p:cNvPr id="5" name="グループ化 4"/>
          <p:cNvGrpSpPr/>
          <p:nvPr/>
        </p:nvGrpSpPr>
        <p:grpSpPr>
          <a:xfrm>
            <a:off x="3130193" y="3889294"/>
            <a:ext cx="1543892" cy="1786269"/>
            <a:chOff x="2106611" y="4380614"/>
            <a:chExt cx="1543892" cy="1786269"/>
          </a:xfrm>
        </p:grpSpPr>
        <p:sp>
          <p:nvSpPr>
            <p:cNvPr id="6" name="正方形/長方形 5"/>
            <p:cNvSpPr/>
            <p:nvPr/>
          </p:nvSpPr>
          <p:spPr>
            <a:xfrm>
              <a:off x="2743200" y="4391247"/>
              <a:ext cx="233916" cy="23391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7" name="円/楕円 6"/>
            <p:cNvSpPr/>
            <p:nvPr/>
          </p:nvSpPr>
          <p:spPr>
            <a:xfrm>
              <a:off x="2764467" y="4508206"/>
              <a:ext cx="180752" cy="95692"/>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a:off x="2998382" y="4380614"/>
              <a:ext cx="255181" cy="25518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p:nvSpPr>
          <p:spPr>
            <a:xfrm>
              <a:off x="2470298" y="4384158"/>
              <a:ext cx="255181" cy="25518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3044457" y="4479853"/>
              <a:ext cx="166576" cy="16657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1" name="円/楕円 10"/>
            <p:cNvSpPr/>
            <p:nvPr/>
          </p:nvSpPr>
          <p:spPr>
            <a:xfrm>
              <a:off x="2516373" y="4483398"/>
              <a:ext cx="166576" cy="16657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2" name="正方形/長方形 11"/>
            <p:cNvSpPr/>
            <p:nvPr/>
          </p:nvSpPr>
          <p:spPr>
            <a:xfrm>
              <a:off x="2785731" y="4635796"/>
              <a:ext cx="148856" cy="37214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3" name="正方形/長方形 12"/>
            <p:cNvSpPr/>
            <p:nvPr/>
          </p:nvSpPr>
          <p:spPr>
            <a:xfrm>
              <a:off x="2594344" y="4837813"/>
              <a:ext cx="584791" cy="70174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4" name="正方形/長方形 13"/>
            <p:cNvSpPr/>
            <p:nvPr/>
          </p:nvSpPr>
          <p:spPr>
            <a:xfrm>
              <a:off x="3491024" y="5011478"/>
              <a:ext cx="138223" cy="861237"/>
            </a:xfrm>
            <a:prstGeom prst="rect">
              <a:avLst/>
            </a:prstGeom>
            <a:ln>
              <a:solidFill>
                <a:schemeClr val="bg2">
                  <a:lumMod val="9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5" name="正方形/長方形 14"/>
            <p:cNvSpPr/>
            <p:nvPr/>
          </p:nvSpPr>
          <p:spPr>
            <a:xfrm rot="5400000">
              <a:off x="3199310" y="5549108"/>
              <a:ext cx="116958" cy="728739"/>
            </a:xfrm>
            <a:prstGeom prst="rect">
              <a:avLst/>
            </a:prstGeom>
            <a:ln>
              <a:solidFill>
                <a:schemeClr val="bg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6" name="正方形/長方形 15"/>
            <p:cNvSpPr/>
            <p:nvPr/>
          </p:nvSpPr>
          <p:spPr>
            <a:xfrm rot="5400000">
              <a:off x="3351708" y="4687875"/>
              <a:ext cx="155940" cy="441650"/>
            </a:xfrm>
            <a:prstGeom prst="rect">
              <a:avLst/>
            </a:prstGeom>
            <a:ln>
              <a:solidFill>
                <a:schemeClr val="bg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7" name="正方形/長方形 16"/>
            <p:cNvSpPr/>
            <p:nvPr/>
          </p:nvSpPr>
          <p:spPr>
            <a:xfrm>
              <a:off x="2122966" y="4983125"/>
              <a:ext cx="109872" cy="386317"/>
            </a:xfrm>
            <a:prstGeom prst="rect">
              <a:avLst/>
            </a:prstGeom>
            <a:ln>
              <a:solidFill>
                <a:schemeClr val="bg2">
                  <a:lumMod val="9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8" name="正方形/長方形 17"/>
            <p:cNvSpPr/>
            <p:nvPr/>
          </p:nvSpPr>
          <p:spPr>
            <a:xfrm rot="5400000">
              <a:off x="2249466" y="4670154"/>
              <a:ext cx="155940" cy="441650"/>
            </a:xfrm>
            <a:prstGeom prst="rect">
              <a:avLst/>
            </a:prstGeom>
            <a:ln>
              <a:solidFill>
                <a:schemeClr val="bg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9" name="台形 18"/>
            <p:cNvSpPr/>
            <p:nvPr/>
          </p:nvSpPr>
          <p:spPr>
            <a:xfrm>
              <a:off x="2753836" y="5380075"/>
              <a:ext cx="255179" cy="255181"/>
            </a:xfrm>
            <a:prstGeom prst="trapezoid">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kumimoji="1" lang="ja-JP" altLang="en-US"/>
            </a:p>
          </p:txBody>
        </p:sp>
        <p:sp>
          <p:nvSpPr>
            <p:cNvPr id="20" name="正方形/長方形 19"/>
            <p:cNvSpPr/>
            <p:nvPr/>
          </p:nvSpPr>
          <p:spPr>
            <a:xfrm>
              <a:off x="2743201" y="5624623"/>
              <a:ext cx="276446" cy="54226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21" name="円柱 20"/>
            <p:cNvSpPr/>
            <p:nvPr/>
          </p:nvSpPr>
          <p:spPr>
            <a:xfrm>
              <a:off x="2828261" y="5241851"/>
              <a:ext cx="106326" cy="148855"/>
            </a:xfrm>
            <a:prstGeom prst="can">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22" name="正方形/長方形 21"/>
            <p:cNvSpPr/>
            <p:nvPr/>
          </p:nvSpPr>
          <p:spPr>
            <a:xfrm rot="5400000">
              <a:off x="2818310" y="5731634"/>
              <a:ext cx="92147" cy="374319"/>
            </a:xfrm>
            <a:prstGeom prst="rect">
              <a:avLst/>
            </a:prstGeom>
            <a:ln>
              <a:solidFill>
                <a:schemeClr val="bg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23" name="正方形/長方形 22"/>
            <p:cNvSpPr/>
            <p:nvPr/>
          </p:nvSpPr>
          <p:spPr>
            <a:xfrm rot="5400000">
              <a:off x="2437310" y="4989128"/>
              <a:ext cx="116958" cy="728739"/>
            </a:xfrm>
            <a:prstGeom prst="rect">
              <a:avLst/>
            </a:prstGeom>
            <a:ln>
              <a:solidFill>
                <a:schemeClr val="bg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 1"/>
          <p:cNvSpPr>
            <a:spLocks noGrp="1"/>
          </p:cNvSpPr>
          <p:nvPr>
            <p:ph type="sldNum" sz="quarter" idx="12"/>
          </p:nvPr>
        </p:nvSpPr>
        <p:spPr/>
        <p:txBody>
          <a:bodyPr/>
          <a:lstStyle/>
          <a:p>
            <a:fld id="{12BFE344-67DF-4FDA-A425-95239F3E7783}" type="slidenum">
              <a:rPr kumimoji="1" lang="ja-JP" altLang="en-US" smtClean="0"/>
              <a:pPr/>
              <a:t>11</a:t>
            </a:fld>
            <a:endParaRPr kumimoji="1" lang="ja-JP" altLang="en-US"/>
          </a:p>
        </p:txBody>
      </p:sp>
      <p:sp>
        <p:nvSpPr>
          <p:cNvPr id="3" name="テキスト ボックス 2"/>
          <p:cNvSpPr txBox="1"/>
          <p:nvPr/>
        </p:nvSpPr>
        <p:spPr>
          <a:xfrm>
            <a:off x="504968" y="2565779"/>
            <a:ext cx="7397087" cy="769441"/>
          </a:xfrm>
          <a:prstGeom prst="rect">
            <a:avLst/>
          </a:prstGeom>
          <a:noFill/>
        </p:spPr>
        <p:txBody>
          <a:bodyPr wrap="square" rtlCol="0">
            <a:spAutoFit/>
          </a:bodyPr>
          <a:lstStyle/>
          <a:p>
            <a:r>
              <a:rPr lang="ja-JP" altLang="en-US" sz="4400" dirty="0" smtClean="0"/>
              <a:t>ご清聴ありがとうございました</a:t>
            </a:r>
            <a:endParaRPr kumimoji="1" lang="ja-JP" altLang="en-US" sz="4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背景</a:t>
            </a:r>
            <a:endParaRPr kumimoji="1" lang="ja-JP" altLang="en-US" dirty="0"/>
          </a:p>
        </p:txBody>
      </p:sp>
      <p:sp>
        <p:nvSpPr>
          <p:cNvPr id="3" name="コンテンツ プレースホルダ 2"/>
          <p:cNvSpPr>
            <a:spLocks noGrp="1"/>
          </p:cNvSpPr>
          <p:nvPr>
            <p:ph idx="1"/>
          </p:nvPr>
        </p:nvSpPr>
        <p:spPr>
          <a:xfrm>
            <a:off x="457200" y="1600200"/>
            <a:ext cx="6994478" cy="4525963"/>
          </a:xfrm>
        </p:spPr>
        <p:txBody>
          <a:bodyPr/>
          <a:lstStyle/>
          <a:p>
            <a:r>
              <a:rPr kumimoji="1" lang="ja-JP" altLang="en-US" dirty="0" smtClean="0"/>
              <a:t>ロボットについての研究が進んでいる</a:t>
            </a:r>
            <a:endParaRPr kumimoji="1" lang="en-US" altLang="ja-JP" dirty="0" smtClean="0"/>
          </a:p>
          <a:p>
            <a:r>
              <a:rPr lang="ja-JP" altLang="en-US" dirty="0" smtClean="0"/>
              <a:t>ロボットを作るためには実験が必要</a:t>
            </a:r>
            <a:endParaRPr lang="en-US" altLang="ja-JP" dirty="0" smtClean="0"/>
          </a:p>
          <a:p>
            <a:r>
              <a:rPr kumimoji="1" lang="ja-JP" altLang="en-US" dirty="0" smtClean="0"/>
              <a:t>いきなり実機を動かすのは危険</a:t>
            </a:r>
            <a:endParaRPr kumimoji="1" lang="en-US" altLang="ja-JP" dirty="0" smtClean="0"/>
          </a:p>
          <a:p>
            <a:pPr lvl="1"/>
            <a:r>
              <a:rPr lang="ja-JP" altLang="en-US" dirty="0" smtClean="0"/>
              <a:t>ロボットの暴走</a:t>
            </a:r>
            <a:endParaRPr lang="en-US" altLang="ja-JP" dirty="0" smtClean="0"/>
          </a:p>
          <a:p>
            <a:pPr lvl="1"/>
            <a:r>
              <a:rPr kumimoji="1" lang="ja-JP" altLang="en-US" dirty="0" smtClean="0"/>
              <a:t>ロボット自身が高価</a:t>
            </a:r>
            <a:endParaRPr kumimoji="1" lang="ja-JP" altLang="en-US" dirty="0"/>
          </a:p>
        </p:txBody>
      </p:sp>
      <p:sp>
        <p:nvSpPr>
          <p:cNvPr id="4" name="スライド番号プレースホルダ 3"/>
          <p:cNvSpPr>
            <a:spLocks noGrp="1"/>
          </p:cNvSpPr>
          <p:nvPr>
            <p:ph type="sldNum" sz="quarter" idx="12"/>
          </p:nvPr>
        </p:nvSpPr>
        <p:spPr/>
        <p:txBody>
          <a:bodyPr/>
          <a:lstStyle/>
          <a:p>
            <a:fld id="{12BFE344-67DF-4FDA-A425-95239F3E7783}" type="slidenum">
              <a:rPr kumimoji="1" lang="ja-JP" altLang="en-US" smtClean="0"/>
              <a:pPr/>
              <a:t>2</a:t>
            </a:fld>
            <a:endParaRPr kumimoji="1" lang="ja-JP"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500"/>
                                        <p:tgtEl>
                                          <p:spTgt spid="3">
                                            <p:txEl>
                                              <p:pRg st="3" end="3"/>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研究内容</a:t>
            </a:r>
            <a:endParaRPr kumimoji="1" lang="ja-JP" altLang="en-US" dirty="0"/>
          </a:p>
        </p:txBody>
      </p:sp>
      <p:sp>
        <p:nvSpPr>
          <p:cNvPr id="3" name="コンテンツ プレースホルダ 2"/>
          <p:cNvSpPr>
            <a:spLocks noGrp="1"/>
          </p:cNvSpPr>
          <p:nvPr>
            <p:ph idx="1"/>
          </p:nvPr>
        </p:nvSpPr>
        <p:spPr/>
        <p:txBody>
          <a:bodyPr/>
          <a:lstStyle/>
          <a:p>
            <a:r>
              <a:rPr kumimoji="1" lang="ja-JP" altLang="en-US" dirty="0" smtClean="0"/>
              <a:t>ロボットの双腕同時経路計画</a:t>
            </a:r>
            <a:endParaRPr kumimoji="1" lang="en-US" altLang="ja-JP" dirty="0" smtClean="0"/>
          </a:p>
          <a:p>
            <a:pPr lvl="1"/>
            <a:r>
              <a:rPr lang="ja-JP" altLang="en-US" dirty="0" smtClean="0"/>
              <a:t>両腕を衝突しないように同時に動かす</a:t>
            </a:r>
            <a:endParaRPr kumimoji="1" lang="ja-JP" altLang="en-US" dirty="0"/>
          </a:p>
        </p:txBody>
      </p:sp>
      <p:sp>
        <p:nvSpPr>
          <p:cNvPr id="4" name="スライド番号プレースホルダ 3"/>
          <p:cNvSpPr>
            <a:spLocks noGrp="1"/>
          </p:cNvSpPr>
          <p:nvPr>
            <p:ph type="sldNum" sz="quarter" idx="12"/>
          </p:nvPr>
        </p:nvSpPr>
        <p:spPr/>
        <p:txBody>
          <a:bodyPr/>
          <a:lstStyle/>
          <a:p>
            <a:fld id="{12BFE344-67DF-4FDA-A425-95239F3E7783}" type="slidenum">
              <a:rPr kumimoji="1" lang="ja-JP" altLang="en-US" smtClean="0"/>
              <a:pPr/>
              <a:t>3</a:t>
            </a:fld>
            <a:endParaRPr kumimoji="1" lang="ja-JP" altLang="en-US"/>
          </a:p>
        </p:txBody>
      </p:sp>
      <p:pic>
        <p:nvPicPr>
          <p:cNvPr id="1026" name="Picture 2" descr="F:\!temp\ロボット学会関連\(2010年9月)ロボット学会伊東ver0.6\素材\交差実機結果2.bmp"/>
          <p:cNvPicPr>
            <a:picLocks noChangeAspect="1" noChangeArrowheads="1"/>
          </p:cNvPicPr>
          <p:nvPr/>
        </p:nvPicPr>
        <p:blipFill>
          <a:blip r:embed="rId3" cstate="print"/>
          <a:srcRect/>
          <a:stretch>
            <a:fillRect/>
          </a:stretch>
        </p:blipFill>
        <p:spPr bwMode="auto">
          <a:xfrm>
            <a:off x="3152632" y="2803648"/>
            <a:ext cx="3304698" cy="3119479"/>
          </a:xfrm>
          <a:prstGeom prst="rect">
            <a:avLst/>
          </a:prstGeom>
          <a:noFill/>
        </p:spPr>
      </p:pic>
      <p:sp>
        <p:nvSpPr>
          <p:cNvPr id="6" name="角丸四角形 5"/>
          <p:cNvSpPr/>
          <p:nvPr/>
        </p:nvSpPr>
        <p:spPr>
          <a:xfrm>
            <a:off x="1091821" y="2620370"/>
            <a:ext cx="6550926" cy="2224585"/>
          </a:xfrm>
          <a:prstGeom prst="roundRect">
            <a:avLst/>
          </a:prstGeom>
          <a:solidFill>
            <a:schemeClr val="accent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シミュレーターで</a:t>
            </a:r>
            <a:endParaRPr kumimoji="1" lang="en-US" altLang="ja-JP" sz="4000" dirty="0" smtClean="0">
              <a:solidFill>
                <a:schemeClr val="tx1"/>
              </a:solidFill>
            </a:endParaRPr>
          </a:p>
          <a:p>
            <a:pPr algn="ctr"/>
            <a:r>
              <a:rPr kumimoji="1" lang="ja-JP" altLang="en-US" sz="4000" dirty="0" smtClean="0">
                <a:solidFill>
                  <a:schemeClr val="tx1"/>
                </a:solidFill>
              </a:rPr>
              <a:t>動作確認をする必要がある</a:t>
            </a:r>
            <a:endParaRPr kumimoji="1" lang="ja-JP" altLang="en-US" sz="40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Open Dynamics Engine</a:t>
            </a:r>
            <a:endParaRPr kumimoji="1" lang="ja-JP" altLang="en-US" dirty="0"/>
          </a:p>
        </p:txBody>
      </p:sp>
      <p:sp>
        <p:nvSpPr>
          <p:cNvPr id="3" name="コンテンツ プレースホルダ 2"/>
          <p:cNvSpPr>
            <a:spLocks noGrp="1"/>
          </p:cNvSpPr>
          <p:nvPr>
            <p:ph idx="1"/>
          </p:nvPr>
        </p:nvSpPr>
        <p:spPr>
          <a:xfrm>
            <a:off x="457200" y="1600200"/>
            <a:ext cx="7103660" cy="4525963"/>
          </a:xfrm>
        </p:spPr>
        <p:txBody>
          <a:bodyPr/>
          <a:lstStyle/>
          <a:p>
            <a:r>
              <a:rPr kumimoji="1" lang="ja-JP" altLang="en-US" dirty="0" smtClean="0"/>
              <a:t>物理エンジン</a:t>
            </a:r>
            <a:endParaRPr kumimoji="1" lang="en-US" altLang="ja-JP" dirty="0" smtClean="0"/>
          </a:p>
          <a:p>
            <a:r>
              <a:rPr kumimoji="1" lang="en-US" altLang="ja-JP" dirty="0" smtClean="0"/>
              <a:t>C/C++</a:t>
            </a:r>
            <a:r>
              <a:rPr kumimoji="1" lang="ja-JP" altLang="en-US" dirty="0" smtClean="0"/>
              <a:t>で</a:t>
            </a:r>
            <a:r>
              <a:rPr kumimoji="1" lang="en-US" altLang="ja-JP" dirty="0" smtClean="0"/>
              <a:t>3D</a:t>
            </a:r>
            <a:r>
              <a:rPr lang="ja-JP" altLang="en-US" dirty="0" smtClean="0"/>
              <a:t>モデルが作成できる</a:t>
            </a:r>
            <a:endParaRPr lang="en-US" altLang="ja-JP" dirty="0" smtClean="0"/>
          </a:p>
          <a:p>
            <a:r>
              <a:rPr lang="ja-JP" altLang="en-US" dirty="0" smtClean="0"/>
              <a:t>四角柱や円柱などの単純なオブジェクトに大きさと質量をもたせ、組み合わせてロボットを作ることができる</a:t>
            </a:r>
            <a:endParaRPr lang="en-US" altLang="ja-JP" dirty="0" smtClean="0"/>
          </a:p>
          <a:p>
            <a:r>
              <a:rPr lang="ja-JP" altLang="en-US" dirty="0" smtClean="0"/>
              <a:t>関節も設定できるのでロボットアームを動かすことも可能</a:t>
            </a:r>
            <a:endParaRPr lang="en-US" altLang="ja-JP" dirty="0" smtClean="0"/>
          </a:p>
          <a:p>
            <a:endParaRPr kumimoji="1" lang="ja-JP" altLang="en-US" dirty="0"/>
          </a:p>
        </p:txBody>
      </p:sp>
      <p:sp>
        <p:nvSpPr>
          <p:cNvPr id="4" name="スライド番号プレースホルダ 3"/>
          <p:cNvSpPr>
            <a:spLocks noGrp="1"/>
          </p:cNvSpPr>
          <p:nvPr>
            <p:ph type="sldNum" sz="quarter" idx="12"/>
          </p:nvPr>
        </p:nvSpPr>
        <p:spPr/>
        <p:txBody>
          <a:bodyPr/>
          <a:lstStyle/>
          <a:p>
            <a:fld id="{12BFE344-67DF-4FDA-A425-95239F3E7783}" type="slidenum">
              <a:rPr kumimoji="1" lang="ja-JP" altLang="en-US" smtClean="0"/>
              <a:pPr/>
              <a:t>4</a:t>
            </a:fld>
            <a:endParaRPr kumimoji="1" lang="ja-JP" altLang="en-US"/>
          </a:p>
        </p:txBody>
      </p:sp>
      <p:pic>
        <p:nvPicPr>
          <p:cNvPr id="4098" name="Picture 2" descr="ODEで作成したヒューマノイドシミュレータ "/>
          <p:cNvPicPr>
            <a:picLocks noChangeAspect="1" noChangeArrowheads="1"/>
          </p:cNvPicPr>
          <p:nvPr/>
        </p:nvPicPr>
        <p:blipFill>
          <a:blip r:embed="rId3" cstate="print"/>
          <a:srcRect/>
          <a:stretch>
            <a:fillRect/>
          </a:stretch>
        </p:blipFill>
        <p:spPr bwMode="auto">
          <a:xfrm>
            <a:off x="4563800" y="1562692"/>
            <a:ext cx="3048000" cy="2714626"/>
          </a:xfrm>
          <a:prstGeom prst="rect">
            <a:avLst/>
          </a:prstGeom>
          <a:noFill/>
        </p:spPr>
      </p:pic>
      <p:pic>
        <p:nvPicPr>
          <p:cNvPr id="4100" name="Picture 4" descr="http://demura.net/archives/images/ode/pillars.jpg"/>
          <p:cNvPicPr>
            <a:picLocks noChangeAspect="1" noChangeArrowheads="1"/>
          </p:cNvPicPr>
          <p:nvPr/>
        </p:nvPicPr>
        <p:blipFill>
          <a:blip r:embed="rId4" cstate="print"/>
          <a:srcRect/>
          <a:stretch>
            <a:fillRect/>
          </a:stretch>
        </p:blipFill>
        <p:spPr bwMode="auto">
          <a:xfrm>
            <a:off x="319348" y="1561460"/>
            <a:ext cx="3264478" cy="2682994"/>
          </a:xfrm>
          <a:prstGeom prst="rect">
            <a:avLst/>
          </a:prstGeom>
          <a:noFill/>
        </p:spPr>
      </p:pic>
      <p:pic>
        <p:nvPicPr>
          <p:cNvPr id="4102" name="Picture 6" descr="３関節ロボットアーム（ソースコードはたった100行）"/>
          <p:cNvPicPr>
            <a:picLocks noChangeAspect="1" noChangeArrowheads="1"/>
          </p:cNvPicPr>
          <p:nvPr/>
        </p:nvPicPr>
        <p:blipFill>
          <a:blip r:embed="rId5" cstate="print"/>
          <a:srcRect/>
          <a:stretch>
            <a:fillRect/>
          </a:stretch>
        </p:blipFill>
        <p:spPr bwMode="auto">
          <a:xfrm>
            <a:off x="2789593" y="1659837"/>
            <a:ext cx="3048000" cy="25717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blinds(horizontal)">
                                      <p:cBhvr>
                                        <p:cTn id="7" dur="500"/>
                                        <p:tgtEl>
                                          <p:spTgt spid="4100"/>
                                        </p:tgtEl>
                                      </p:cBhvr>
                                    </p:animEffect>
                                  </p:childTnLst>
                                </p:cTn>
                              </p:par>
                              <p:par>
                                <p:cTn id="8" presetID="3" presetClass="entr" presetSubtype="1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blinds(horizontal)">
                                      <p:cBhvr>
                                        <p:cTn id="10" dur="500"/>
                                        <p:tgtEl>
                                          <p:spTgt spid="409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nodeType="clickEffect">
                                  <p:stCondLst>
                                    <p:cond delay="0"/>
                                  </p:stCondLst>
                                  <p:childTnLst>
                                    <p:animEffect transition="out" filter="blinds(horizontal)">
                                      <p:cBhvr>
                                        <p:cTn id="14" dur="500"/>
                                        <p:tgtEl>
                                          <p:spTgt spid="4100"/>
                                        </p:tgtEl>
                                      </p:cBhvr>
                                    </p:animEffect>
                                    <p:set>
                                      <p:cBhvr>
                                        <p:cTn id="15" dur="1" fill="hold">
                                          <p:stCondLst>
                                            <p:cond delay="499"/>
                                          </p:stCondLst>
                                        </p:cTn>
                                        <p:tgtEl>
                                          <p:spTgt spid="4100"/>
                                        </p:tgtEl>
                                        <p:attrNameLst>
                                          <p:attrName>style.visibility</p:attrName>
                                        </p:attrNameLst>
                                      </p:cBhvr>
                                      <p:to>
                                        <p:strVal val="hidden"/>
                                      </p:to>
                                    </p:set>
                                  </p:childTnLst>
                                </p:cTn>
                              </p:par>
                              <p:par>
                                <p:cTn id="16" presetID="3" presetClass="exit" presetSubtype="10" fill="hold" nodeType="withEffect">
                                  <p:stCondLst>
                                    <p:cond delay="0"/>
                                  </p:stCondLst>
                                  <p:childTnLst>
                                    <p:animEffect transition="out" filter="blinds(horizontal)">
                                      <p:cBhvr>
                                        <p:cTn id="17" dur="500"/>
                                        <p:tgtEl>
                                          <p:spTgt spid="4098"/>
                                        </p:tgtEl>
                                      </p:cBhvr>
                                    </p:animEffect>
                                    <p:set>
                                      <p:cBhvr>
                                        <p:cTn id="18" dur="1" fill="hold">
                                          <p:stCondLst>
                                            <p:cond delay="499"/>
                                          </p:stCondLst>
                                        </p:cTn>
                                        <p:tgtEl>
                                          <p:spTgt spid="409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102"/>
                                        </p:tgtEl>
                                        <p:attrNameLst>
                                          <p:attrName>style.visibility</p:attrName>
                                        </p:attrNameLst>
                                      </p:cBhvr>
                                      <p:to>
                                        <p:strVal val="visible"/>
                                      </p:to>
                                    </p:set>
                                    <p:animEffect transition="in" filter="blinds(horizontal)">
                                      <p:cBhvr>
                                        <p:cTn id="23"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シミュレーターの目的</a:t>
            </a:r>
            <a:endParaRPr kumimoji="1" lang="ja-JP" altLang="en-US" dirty="0"/>
          </a:p>
        </p:txBody>
      </p:sp>
      <p:sp>
        <p:nvSpPr>
          <p:cNvPr id="3" name="コンテンツ プレースホルダ 2"/>
          <p:cNvSpPr>
            <a:spLocks noGrp="1"/>
          </p:cNvSpPr>
          <p:nvPr>
            <p:ph idx="1"/>
          </p:nvPr>
        </p:nvSpPr>
        <p:spPr>
          <a:xfrm>
            <a:off x="457200" y="1600200"/>
            <a:ext cx="6585045" cy="4525963"/>
          </a:xfrm>
        </p:spPr>
        <p:txBody>
          <a:bodyPr/>
          <a:lstStyle/>
          <a:p>
            <a:r>
              <a:rPr kumimoji="1" lang="ja-JP" altLang="en-US" dirty="0" smtClean="0"/>
              <a:t>所望の動作をするか確認したい</a:t>
            </a:r>
            <a:endParaRPr kumimoji="1" lang="en-US" altLang="ja-JP" dirty="0" smtClean="0"/>
          </a:p>
          <a:p>
            <a:r>
              <a:rPr lang="ja-JP" altLang="en-US" dirty="0" smtClean="0"/>
              <a:t>特定の姿勢をした時の各関節角の値が知りたい</a:t>
            </a:r>
            <a:endParaRPr lang="en-US" altLang="ja-JP" dirty="0" smtClean="0"/>
          </a:p>
          <a:p>
            <a:r>
              <a:rPr lang="ja-JP" altLang="en-US" dirty="0" smtClean="0"/>
              <a:t>衝突判定は考慮せず、指定した関節角に動く</a:t>
            </a:r>
            <a:endParaRPr lang="en-US" altLang="ja-JP" dirty="0" smtClean="0"/>
          </a:p>
          <a:p>
            <a:endParaRPr kumimoji="1" lang="ja-JP" altLang="en-US" dirty="0"/>
          </a:p>
        </p:txBody>
      </p:sp>
      <p:sp>
        <p:nvSpPr>
          <p:cNvPr id="4" name="スライド番号プレースホルダ 3"/>
          <p:cNvSpPr>
            <a:spLocks noGrp="1"/>
          </p:cNvSpPr>
          <p:nvPr>
            <p:ph type="sldNum" sz="quarter" idx="12"/>
          </p:nvPr>
        </p:nvSpPr>
        <p:spPr/>
        <p:txBody>
          <a:bodyPr/>
          <a:lstStyle/>
          <a:p>
            <a:fld id="{12BFE344-67DF-4FDA-A425-95239F3E7783}" type="slidenum">
              <a:rPr kumimoji="1" lang="ja-JP" altLang="en-US" smtClean="0"/>
              <a:pPr/>
              <a:t>5</a:t>
            </a:fld>
            <a:endParaRPr kumimoji="1" lang="ja-JP"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実験に用いるロボット</a:t>
            </a:r>
            <a:endParaRPr kumimoji="1" lang="ja-JP" altLang="en-US" dirty="0"/>
          </a:p>
        </p:txBody>
      </p:sp>
      <p:sp>
        <p:nvSpPr>
          <p:cNvPr id="4" name="スライド番号プレースホルダ 3"/>
          <p:cNvSpPr>
            <a:spLocks noGrp="1"/>
          </p:cNvSpPr>
          <p:nvPr>
            <p:ph type="sldNum" sz="quarter" idx="12"/>
          </p:nvPr>
        </p:nvSpPr>
        <p:spPr/>
        <p:txBody>
          <a:bodyPr/>
          <a:lstStyle/>
          <a:p>
            <a:fld id="{12BFE344-67DF-4FDA-A425-95239F3E7783}" type="slidenum">
              <a:rPr kumimoji="1" lang="ja-JP" altLang="en-US" smtClean="0"/>
              <a:pPr/>
              <a:t>6</a:t>
            </a:fld>
            <a:endParaRPr kumimoji="1" lang="ja-JP" altLang="en-US"/>
          </a:p>
        </p:txBody>
      </p:sp>
      <p:pic>
        <p:nvPicPr>
          <p:cNvPr id="5" name="Picture 3"/>
          <p:cNvPicPr>
            <a:picLocks noGrp="1" noChangeAspect="1" noChangeArrowheads="1"/>
          </p:cNvPicPr>
          <p:nvPr>
            <p:ph idx="1"/>
          </p:nvPr>
        </p:nvPicPr>
        <p:blipFill>
          <a:blip r:embed="rId2" cstate="print">
            <a:clrChange>
              <a:clrFrom>
                <a:srgbClr val="FFFFFF"/>
              </a:clrFrom>
              <a:clrTo>
                <a:srgbClr val="FFFFFF">
                  <a:alpha val="0"/>
                </a:srgbClr>
              </a:clrTo>
            </a:clrChange>
          </a:blip>
          <a:srcRect/>
          <a:stretch>
            <a:fillRect/>
          </a:stretch>
        </p:blipFill>
        <p:spPr bwMode="auto">
          <a:xfrm>
            <a:off x="1311762" y="808630"/>
            <a:ext cx="4788787" cy="6260545"/>
          </a:xfrm>
          <a:prstGeom prst="rect">
            <a:avLst/>
          </a:prstGeom>
          <a:noFill/>
          <a:ln w="9525">
            <a:noFill/>
            <a:miter lim="800000"/>
            <a:headEnd/>
            <a:tailEnd/>
          </a:ln>
        </p:spPr>
      </p:pic>
      <p:sp>
        <p:nvSpPr>
          <p:cNvPr id="6" name="角丸四角形吹き出し 5"/>
          <p:cNvSpPr/>
          <p:nvPr/>
        </p:nvSpPr>
        <p:spPr>
          <a:xfrm>
            <a:off x="259309" y="2033519"/>
            <a:ext cx="2115402" cy="764274"/>
          </a:xfrm>
          <a:prstGeom prst="wedgeRoundRectCallout">
            <a:avLst>
              <a:gd name="adj1" fmla="val 103039"/>
              <a:gd name="adj2" fmla="val -6785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200" dirty="0" smtClean="0"/>
              <a:t>TOF</a:t>
            </a:r>
            <a:r>
              <a:rPr kumimoji="1" lang="ja-JP" altLang="en-US" sz="3200" dirty="0" smtClean="0"/>
              <a:t>カメラ</a:t>
            </a:r>
            <a:endParaRPr kumimoji="1" lang="ja-JP" altLang="en-US" sz="3200" dirty="0"/>
          </a:p>
        </p:txBody>
      </p:sp>
      <p:sp>
        <p:nvSpPr>
          <p:cNvPr id="7" name="角丸四角形吹き出し 6"/>
          <p:cNvSpPr/>
          <p:nvPr/>
        </p:nvSpPr>
        <p:spPr>
          <a:xfrm>
            <a:off x="4574277" y="1489883"/>
            <a:ext cx="2115402" cy="764274"/>
          </a:xfrm>
          <a:prstGeom prst="wedgeRoundRectCallout">
            <a:avLst>
              <a:gd name="adj1" fmla="val -84704"/>
              <a:gd name="adj2" fmla="val 178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200" dirty="0" smtClean="0"/>
              <a:t>CCD</a:t>
            </a:r>
            <a:r>
              <a:rPr kumimoji="1" lang="ja-JP" altLang="en-US" sz="3200" dirty="0" smtClean="0"/>
              <a:t>カメラ</a:t>
            </a:r>
            <a:endParaRPr kumimoji="1" lang="ja-JP" altLang="en-US" sz="3200" dirty="0"/>
          </a:p>
        </p:txBody>
      </p:sp>
      <p:sp>
        <p:nvSpPr>
          <p:cNvPr id="8" name="角丸四角形吹き出し 7"/>
          <p:cNvSpPr/>
          <p:nvPr/>
        </p:nvSpPr>
        <p:spPr>
          <a:xfrm>
            <a:off x="4831307" y="2802341"/>
            <a:ext cx="2802341" cy="764274"/>
          </a:xfrm>
          <a:prstGeom prst="wedgeRoundRectCallout">
            <a:avLst>
              <a:gd name="adj1" fmla="val -61137"/>
              <a:gd name="adj2" fmla="val -232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200" dirty="0" smtClean="0"/>
              <a:t>6DOF</a:t>
            </a:r>
            <a:r>
              <a:rPr kumimoji="1" lang="ja-JP" altLang="en-US" sz="3200" dirty="0" smtClean="0"/>
              <a:t>アーム</a:t>
            </a:r>
            <a:r>
              <a:rPr kumimoji="1" lang="en-US" altLang="ja-JP" sz="3200" dirty="0" smtClean="0"/>
              <a:t>x2</a:t>
            </a:r>
            <a:endParaRPr kumimoji="1" lang="ja-JP" altLang="en-US" sz="3200" dirty="0"/>
          </a:p>
        </p:txBody>
      </p:sp>
      <p:sp>
        <p:nvSpPr>
          <p:cNvPr id="9" name="角丸四角形吹き出し 8"/>
          <p:cNvSpPr/>
          <p:nvPr/>
        </p:nvSpPr>
        <p:spPr>
          <a:xfrm>
            <a:off x="204720" y="4628868"/>
            <a:ext cx="2115402" cy="764274"/>
          </a:xfrm>
          <a:prstGeom prst="wedgeRoundRectCallout">
            <a:avLst>
              <a:gd name="adj1" fmla="val 57878"/>
              <a:gd name="adj2" fmla="val -232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t>セグウェイ</a:t>
            </a:r>
            <a:endParaRPr kumimoji="1" lang="ja-JP" altLang="en-US" sz="3200" dirty="0"/>
          </a:p>
        </p:txBody>
      </p:sp>
      <p:sp>
        <p:nvSpPr>
          <p:cNvPr id="10" name="角丸四角形吹き出し 9"/>
          <p:cNvSpPr/>
          <p:nvPr/>
        </p:nvSpPr>
        <p:spPr>
          <a:xfrm>
            <a:off x="4792643" y="4112526"/>
            <a:ext cx="2945638" cy="1428465"/>
          </a:xfrm>
          <a:prstGeom prst="wedgeRoundRectCallout">
            <a:avLst>
              <a:gd name="adj1" fmla="val -91067"/>
              <a:gd name="adj2" fmla="val -1130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t>レーザーレンジファインダー</a:t>
            </a:r>
            <a:endParaRPr kumimoji="1" lang="ja-JP" altLang="en-US" sz="3200" dirty="0"/>
          </a:p>
        </p:txBody>
      </p:sp>
      <p:sp>
        <p:nvSpPr>
          <p:cNvPr id="11" name="角丸四角形吹き出し 10"/>
          <p:cNvSpPr/>
          <p:nvPr/>
        </p:nvSpPr>
        <p:spPr>
          <a:xfrm>
            <a:off x="245660" y="1216928"/>
            <a:ext cx="2620370" cy="764274"/>
          </a:xfrm>
          <a:prstGeom prst="wedgeRoundRectCallout">
            <a:avLst>
              <a:gd name="adj1" fmla="val 71168"/>
              <a:gd name="adj2" fmla="val -535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t>指向性マイク</a:t>
            </a:r>
            <a:endParaRPr kumimoji="1" lang="ja-JP" altLang="en-US" sz="3200" dirty="0"/>
          </a:p>
        </p:txBody>
      </p:sp>
      <p:sp>
        <p:nvSpPr>
          <p:cNvPr id="12" name="角丸四角形吹き出し 11"/>
          <p:cNvSpPr/>
          <p:nvPr/>
        </p:nvSpPr>
        <p:spPr>
          <a:xfrm>
            <a:off x="193347" y="3648504"/>
            <a:ext cx="2115402" cy="764274"/>
          </a:xfrm>
          <a:prstGeom prst="wedgeRoundRectCallout">
            <a:avLst>
              <a:gd name="adj1" fmla="val 87555"/>
              <a:gd name="adj2" fmla="val 3214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t>各</a:t>
            </a:r>
            <a:r>
              <a:rPr lang="en-US" altLang="ja-JP" sz="3200" dirty="0" smtClean="0"/>
              <a:t>PC</a:t>
            </a:r>
            <a:endParaRPr kumimoji="1" lang="ja-JP"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linds(horizontal)">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デモ</a:t>
            </a:r>
            <a:endParaRPr kumimoji="1" lang="ja-JP" altLang="en-US" dirty="0"/>
          </a:p>
        </p:txBody>
      </p:sp>
      <p:sp>
        <p:nvSpPr>
          <p:cNvPr id="3" name="スライド番号プレースホルダ 2"/>
          <p:cNvSpPr>
            <a:spLocks noGrp="1"/>
          </p:cNvSpPr>
          <p:nvPr>
            <p:ph type="sldNum" sz="quarter" idx="12"/>
          </p:nvPr>
        </p:nvSpPr>
        <p:spPr/>
        <p:txBody>
          <a:bodyPr/>
          <a:lstStyle/>
          <a:p>
            <a:fld id="{12BFE344-67DF-4FDA-A425-95239F3E7783}" type="slidenum">
              <a:rPr kumimoji="1" lang="ja-JP" altLang="en-US" smtClean="0"/>
              <a:pPr/>
              <a:t>7</a:t>
            </a:fld>
            <a:endParaRPr kumimoji="1" lang="ja-JP" altLang="en-US"/>
          </a:p>
        </p:txBody>
      </p:sp>
      <p:pic>
        <p:nvPicPr>
          <p:cNvPr id="23554" name="Picture 2"/>
          <p:cNvPicPr>
            <a:picLocks noChangeAspect="1" noChangeArrowheads="1"/>
          </p:cNvPicPr>
          <p:nvPr/>
        </p:nvPicPr>
        <p:blipFill>
          <a:blip r:embed="rId2" cstate="print"/>
          <a:srcRect/>
          <a:stretch>
            <a:fillRect/>
          </a:stretch>
        </p:blipFill>
        <p:spPr bwMode="auto">
          <a:xfrm>
            <a:off x="3509747" y="1378567"/>
            <a:ext cx="5497773" cy="4735853"/>
          </a:xfrm>
          <a:prstGeom prst="rect">
            <a:avLst/>
          </a:prstGeom>
          <a:noFill/>
          <a:ln w="9525">
            <a:noFill/>
            <a:miter lim="800000"/>
            <a:headEnd/>
            <a:tailEnd/>
          </a:ln>
        </p:spPr>
      </p:pic>
      <p:pic>
        <p:nvPicPr>
          <p:cNvPr id="23555" name="Picture 3"/>
          <p:cNvPicPr>
            <a:picLocks noChangeAspect="1" noChangeArrowheads="1"/>
          </p:cNvPicPr>
          <p:nvPr/>
        </p:nvPicPr>
        <p:blipFill>
          <a:blip r:embed="rId3" cstate="print"/>
          <a:srcRect/>
          <a:stretch>
            <a:fillRect/>
          </a:stretch>
        </p:blipFill>
        <p:spPr bwMode="auto">
          <a:xfrm>
            <a:off x="204717" y="2963770"/>
            <a:ext cx="3767847" cy="3095838"/>
          </a:xfrm>
          <a:prstGeom prst="rect">
            <a:avLst/>
          </a:prstGeom>
          <a:noFill/>
          <a:ln w="9525">
            <a:noFill/>
            <a:miter lim="800000"/>
            <a:headEnd/>
            <a:tailEnd/>
          </a:ln>
        </p:spPr>
      </p:pic>
      <p:pic>
        <p:nvPicPr>
          <p:cNvPr id="6"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2956" y="0"/>
            <a:ext cx="2661313" cy="3479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その他の利用方法</a:t>
            </a:r>
            <a:endParaRPr kumimoji="1" lang="ja-JP" altLang="en-US" dirty="0"/>
          </a:p>
        </p:txBody>
      </p:sp>
      <p:sp>
        <p:nvSpPr>
          <p:cNvPr id="3" name="スライド番号プレースホルダ 2"/>
          <p:cNvSpPr>
            <a:spLocks noGrp="1"/>
          </p:cNvSpPr>
          <p:nvPr>
            <p:ph type="sldNum" sz="quarter" idx="12"/>
          </p:nvPr>
        </p:nvSpPr>
        <p:spPr/>
        <p:txBody>
          <a:bodyPr/>
          <a:lstStyle/>
          <a:p>
            <a:fld id="{12BFE344-67DF-4FDA-A425-95239F3E7783}" type="slidenum">
              <a:rPr kumimoji="1" lang="ja-JP" altLang="en-US" smtClean="0"/>
              <a:pPr/>
              <a:t>8</a:t>
            </a:fld>
            <a:endParaRPr kumimoji="1" lang="ja-JP" altLang="en-US"/>
          </a:p>
        </p:txBody>
      </p:sp>
      <p:grpSp>
        <p:nvGrpSpPr>
          <p:cNvPr id="11" name="グループ化 10"/>
          <p:cNvGrpSpPr/>
          <p:nvPr/>
        </p:nvGrpSpPr>
        <p:grpSpPr>
          <a:xfrm>
            <a:off x="272960" y="1555845"/>
            <a:ext cx="4367284" cy="3240360"/>
            <a:chOff x="-3671247" y="3275463"/>
            <a:chExt cx="4367284" cy="3240360"/>
          </a:xfrm>
        </p:grpSpPr>
        <p:pic>
          <p:nvPicPr>
            <p:cNvPr id="4" name="Picture 2" descr="\\elephant\Home\KeisukeIto\data\ロボット学会関連\ロボット学会伊東ver0.6\素材\P1040099s.bmp"/>
            <p:cNvPicPr>
              <a:picLocks noChangeAspect="1" noChangeArrowheads="1"/>
            </p:cNvPicPr>
            <p:nvPr/>
          </p:nvPicPr>
          <p:blipFill>
            <a:blip r:embed="rId3" cstate="print"/>
            <a:srcRect/>
            <a:stretch>
              <a:fillRect/>
            </a:stretch>
          </p:blipFill>
          <p:spPr bwMode="auto">
            <a:xfrm>
              <a:off x="-3657600" y="3275463"/>
              <a:ext cx="4320480" cy="3240360"/>
            </a:xfrm>
            <a:prstGeom prst="rect">
              <a:avLst/>
            </a:prstGeom>
            <a:noFill/>
          </p:spPr>
        </p:pic>
        <p:sp>
          <p:nvSpPr>
            <p:cNvPr id="7" name="正方形/長方形 6"/>
            <p:cNvSpPr/>
            <p:nvPr/>
          </p:nvSpPr>
          <p:spPr>
            <a:xfrm>
              <a:off x="-3671247" y="3275463"/>
              <a:ext cx="4367284" cy="32208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 name="グループ化 9"/>
          <p:cNvGrpSpPr/>
          <p:nvPr/>
        </p:nvGrpSpPr>
        <p:grpSpPr>
          <a:xfrm>
            <a:off x="2035796" y="2308747"/>
            <a:ext cx="3982871" cy="2918346"/>
            <a:chOff x="-3573438" y="-939421"/>
            <a:chExt cx="3982871" cy="2918346"/>
          </a:xfrm>
        </p:grpSpPr>
        <p:pic>
          <p:nvPicPr>
            <p:cNvPr id="5" name="Picture 3" descr="\\elephant\Home\KeisukeIto\data\ロボット学会関連\ロボット学会伊東ver0.6\素材\熊生データ2.bmp"/>
            <p:cNvPicPr>
              <a:picLocks noChangeAspect="1" noChangeArrowheads="1"/>
            </p:cNvPicPr>
            <p:nvPr/>
          </p:nvPicPr>
          <p:blipFill>
            <a:blip r:embed="rId4" cstate="print"/>
            <a:srcRect/>
            <a:stretch>
              <a:fillRect/>
            </a:stretch>
          </p:blipFill>
          <p:spPr bwMode="auto">
            <a:xfrm>
              <a:off x="-3565960" y="-910594"/>
              <a:ext cx="3941949" cy="2880320"/>
            </a:xfrm>
            <a:prstGeom prst="rect">
              <a:avLst/>
            </a:prstGeom>
            <a:noFill/>
          </p:spPr>
        </p:pic>
        <p:sp>
          <p:nvSpPr>
            <p:cNvPr id="8" name="正方形/長方形 7"/>
            <p:cNvSpPr/>
            <p:nvPr/>
          </p:nvSpPr>
          <p:spPr>
            <a:xfrm>
              <a:off x="-3573438" y="-939421"/>
              <a:ext cx="3982871" cy="29183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2" name="グループ化 11"/>
          <p:cNvGrpSpPr/>
          <p:nvPr/>
        </p:nvGrpSpPr>
        <p:grpSpPr>
          <a:xfrm>
            <a:off x="4380687" y="2854657"/>
            <a:ext cx="4139952" cy="3191301"/>
            <a:chOff x="8010987" y="2540759"/>
            <a:chExt cx="4139952" cy="3191301"/>
          </a:xfrm>
        </p:grpSpPr>
        <p:pic>
          <p:nvPicPr>
            <p:cNvPr id="6" name="Picture 4" descr="\\elephant\Home\KeisukeIto\data\ロボット学会関連\ロボット学会伊東ver0.6\素材\熊近似2.bmp"/>
            <p:cNvPicPr>
              <a:picLocks noChangeAspect="1" noChangeArrowheads="1"/>
            </p:cNvPicPr>
            <p:nvPr/>
          </p:nvPicPr>
          <p:blipFill>
            <a:blip r:embed="rId5" cstate="print"/>
            <a:srcRect/>
            <a:stretch>
              <a:fillRect/>
            </a:stretch>
          </p:blipFill>
          <p:spPr bwMode="auto">
            <a:xfrm>
              <a:off x="8010987" y="2546575"/>
              <a:ext cx="4139952" cy="3169538"/>
            </a:xfrm>
            <a:prstGeom prst="rect">
              <a:avLst/>
            </a:prstGeom>
            <a:noFill/>
          </p:spPr>
        </p:pic>
        <p:sp>
          <p:nvSpPr>
            <p:cNvPr id="9" name="正方形/長方形 8"/>
            <p:cNvSpPr/>
            <p:nvPr/>
          </p:nvSpPr>
          <p:spPr>
            <a:xfrm>
              <a:off x="8027159" y="2540759"/>
              <a:ext cx="4105701" cy="31913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拡張性</a:t>
            </a:r>
            <a:endParaRPr kumimoji="1" lang="ja-JP" altLang="en-US" dirty="0"/>
          </a:p>
        </p:txBody>
      </p:sp>
      <p:sp>
        <p:nvSpPr>
          <p:cNvPr id="3" name="コンテンツ プレースホルダ 2"/>
          <p:cNvSpPr>
            <a:spLocks noGrp="1"/>
          </p:cNvSpPr>
          <p:nvPr>
            <p:ph idx="1"/>
          </p:nvPr>
        </p:nvSpPr>
        <p:spPr/>
        <p:txBody>
          <a:bodyPr/>
          <a:lstStyle/>
          <a:p>
            <a:r>
              <a:rPr kumimoji="1" lang="ja-JP" altLang="en-US" dirty="0" smtClean="0"/>
              <a:t>論文</a:t>
            </a:r>
            <a:endParaRPr kumimoji="1" lang="en-US" altLang="ja-JP" dirty="0" smtClean="0"/>
          </a:p>
          <a:p>
            <a:pPr lvl="1"/>
            <a:r>
              <a:rPr lang="zh-TW" altLang="en-US" dirty="0" smtClean="0">
                <a:latin typeface="ＭＳ Ｐゴシック" pitchFamily="50" charset="-128"/>
                <a:ea typeface="ＭＳ Ｐゴシック" pitchFamily="50" charset="-128"/>
              </a:rPr>
              <a:t>細川 和真</a:t>
            </a:r>
            <a:r>
              <a:rPr lang="en-US" altLang="zh-TW" dirty="0" smtClean="0">
                <a:latin typeface="ＭＳ Ｐゴシック" pitchFamily="50" charset="-128"/>
                <a:ea typeface="ＭＳ Ｐゴシック" pitchFamily="50" charset="-128"/>
              </a:rPr>
              <a:t>(</a:t>
            </a:r>
            <a:r>
              <a:rPr lang="zh-TW" altLang="en-US" dirty="0" smtClean="0">
                <a:latin typeface="ＭＳ Ｐゴシック" pitchFamily="50" charset="-128"/>
                <a:ea typeface="ＭＳ Ｐゴシック" pitchFamily="50" charset="-128"/>
              </a:rPr>
              <a:t>金沢工大</a:t>
            </a:r>
            <a:r>
              <a:rPr lang="en-US" altLang="zh-TW" dirty="0" smtClean="0">
                <a:latin typeface="ＭＳ Ｐゴシック" pitchFamily="50" charset="-128"/>
                <a:ea typeface="ＭＳ Ｐゴシック" pitchFamily="50" charset="-128"/>
              </a:rPr>
              <a:t>) </a:t>
            </a:r>
            <a:r>
              <a:rPr lang="ja-JP" altLang="en-US" dirty="0" smtClean="0"/>
              <a:t>らの「動力学エンジン</a:t>
            </a:r>
            <a:r>
              <a:rPr lang="en-US" altLang="ja-JP" dirty="0" smtClean="0"/>
              <a:t>ODE</a:t>
            </a:r>
            <a:r>
              <a:rPr lang="ja-JP" altLang="en-US" dirty="0" smtClean="0"/>
              <a:t>用グラフィックスライブラリの開発　</a:t>
            </a:r>
            <a:r>
              <a:rPr lang="en-US" altLang="ja-JP" dirty="0" smtClean="0"/>
              <a:t>-</a:t>
            </a:r>
            <a:r>
              <a:rPr lang="en-US" altLang="ja-JP" dirty="0" err="1" smtClean="0"/>
              <a:t>Drawstuff</a:t>
            </a:r>
            <a:r>
              <a:rPr lang="en-US" altLang="ja-JP" dirty="0" smtClean="0"/>
              <a:t> </a:t>
            </a:r>
            <a:r>
              <a:rPr lang="ja-JP" altLang="en-US" dirty="0" smtClean="0"/>
              <a:t>上位互換ライブラリ</a:t>
            </a:r>
            <a:r>
              <a:rPr lang="en-US" altLang="ja-JP" dirty="0" smtClean="0"/>
              <a:t>-</a:t>
            </a:r>
            <a:r>
              <a:rPr lang="ja-JP" altLang="en-US" dirty="0" smtClean="0"/>
              <a:t>（第</a:t>
            </a:r>
            <a:r>
              <a:rPr lang="en-US" altLang="ja-JP" dirty="0" smtClean="0"/>
              <a:t>5</a:t>
            </a:r>
            <a:r>
              <a:rPr lang="ja-JP" altLang="en-US" dirty="0" smtClean="0"/>
              <a:t>報）」</a:t>
            </a:r>
            <a:endParaRPr lang="en-US" altLang="ja-JP" dirty="0" smtClean="0"/>
          </a:p>
          <a:p>
            <a:pPr lvl="1"/>
            <a:endParaRPr kumimoji="1" lang="en-US" altLang="ja-JP" dirty="0" smtClean="0"/>
          </a:p>
          <a:p>
            <a:pPr lvl="1"/>
            <a:r>
              <a:rPr lang="ja-JP" altLang="en-US" dirty="0" smtClean="0"/>
              <a:t>描画速度を</a:t>
            </a:r>
            <a:r>
              <a:rPr lang="en-US" altLang="ja-JP" dirty="0" smtClean="0"/>
              <a:t>27</a:t>
            </a:r>
            <a:r>
              <a:rPr lang="ja-JP" altLang="en-US" dirty="0" smtClean="0"/>
              <a:t>倍に向上</a:t>
            </a:r>
            <a:endParaRPr lang="en-US" altLang="ja-JP" dirty="0" smtClean="0"/>
          </a:p>
          <a:p>
            <a:pPr lvl="1"/>
            <a:r>
              <a:rPr kumimoji="1" lang="ja-JP" altLang="en-US" dirty="0" smtClean="0"/>
              <a:t>外部の</a:t>
            </a:r>
            <a:r>
              <a:rPr kumimoji="1" lang="en-US" altLang="ja-JP" dirty="0" smtClean="0"/>
              <a:t>3D</a:t>
            </a:r>
            <a:r>
              <a:rPr kumimoji="1" lang="ja-JP" altLang="en-US" dirty="0" smtClean="0"/>
              <a:t>モデルの読み込みに対応</a:t>
            </a:r>
            <a:endParaRPr kumimoji="1" lang="ja-JP" altLang="en-US" dirty="0"/>
          </a:p>
        </p:txBody>
      </p:sp>
      <p:sp>
        <p:nvSpPr>
          <p:cNvPr id="4" name="スライド番号プレースホルダ 3"/>
          <p:cNvSpPr>
            <a:spLocks noGrp="1"/>
          </p:cNvSpPr>
          <p:nvPr>
            <p:ph type="sldNum" sz="quarter" idx="12"/>
          </p:nvPr>
        </p:nvSpPr>
        <p:spPr/>
        <p:txBody>
          <a:bodyPr/>
          <a:lstStyle/>
          <a:p>
            <a:fld id="{12BFE344-67DF-4FDA-A425-95239F3E7783}" type="slidenum">
              <a:rPr kumimoji="1" lang="ja-JP" altLang="en-US" smtClean="0"/>
              <a:pPr/>
              <a:t>9</a:t>
            </a:fld>
            <a:endParaRPr kumimoji="1" lang="ja-JP"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ネオン">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8322</TotalTime>
  <Words>405</Words>
  <Application>Microsoft Office PowerPoint</Application>
  <PresentationFormat>画面に合わせる (4:3)</PresentationFormat>
  <Paragraphs>80</Paragraphs>
  <Slides>11</Slides>
  <Notes>7</Notes>
  <HiddenSlides>0</HiddenSlides>
  <MMClips>0</MMClips>
  <ScaleCrop>false</ScaleCrop>
  <HeadingPairs>
    <vt:vector size="4" baseType="variant">
      <vt:variant>
        <vt:lpstr>テーマ</vt:lpstr>
      </vt:variant>
      <vt:variant>
        <vt:i4>1</vt:i4>
      </vt:variant>
      <vt:variant>
        <vt:lpstr>スライド タイトル</vt:lpstr>
      </vt:variant>
      <vt:variant>
        <vt:i4>11</vt:i4>
      </vt:variant>
    </vt:vector>
  </HeadingPairs>
  <TitlesOfParts>
    <vt:vector size="12" baseType="lpstr">
      <vt:lpstr>Office テーマ</vt:lpstr>
      <vt:lpstr>バーチャルリアリティ シミュレーターライブラリ ODEの紹介 12月14日</vt:lpstr>
      <vt:lpstr>背景</vt:lpstr>
      <vt:lpstr>研究内容</vt:lpstr>
      <vt:lpstr>Open Dynamics Engine</vt:lpstr>
      <vt:lpstr>シミュレーターの目的</vt:lpstr>
      <vt:lpstr>実験に用いるロボット</vt:lpstr>
      <vt:lpstr>デモ</vt:lpstr>
      <vt:lpstr>その他の利用方法</vt:lpstr>
      <vt:lpstr>拡張性</vt:lpstr>
      <vt:lpstr>まとめ</vt:lpstr>
      <vt:lpstr>スライド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k.ito</dc:creator>
  <cp:lastModifiedBy>k.ito</cp:lastModifiedBy>
  <cp:revision>388</cp:revision>
  <dcterms:created xsi:type="dcterms:W3CDTF">2010-07-07T12:06:07Z</dcterms:created>
  <dcterms:modified xsi:type="dcterms:W3CDTF">2010-12-13T06:55:39Z</dcterms:modified>
  <cp:contentStatus/>
</cp:coreProperties>
</file>