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1" r:id="rId6"/>
    <p:sldId id="260" r:id="rId7"/>
    <p:sldId id="264" r:id="rId8"/>
    <p:sldId id="265" r:id="rId9"/>
    <p:sldId id="263" r:id="rId10"/>
    <p:sldId id="267" r:id="rId11"/>
    <p:sldId id="266" r:id="rId12"/>
    <p:sldId id="262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EF20D68-4FBF-4BAB-94B0-E9BCEA69A957}" type="datetimeFigureOut">
              <a:rPr kumimoji="1" lang="ja-JP" altLang="en-US" smtClean="0"/>
              <a:t>2011/1/6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10-FDD7-4CA6-95C1-74C8D6EDBF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0D68-4FBF-4BAB-94B0-E9BCEA69A957}" type="datetimeFigureOut">
              <a:rPr kumimoji="1" lang="ja-JP" altLang="en-US" smtClean="0"/>
              <a:t>2011/1/6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10-FDD7-4CA6-95C1-74C8D6EDBF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0D68-4FBF-4BAB-94B0-E9BCEA69A957}" type="datetimeFigureOut">
              <a:rPr kumimoji="1" lang="ja-JP" altLang="en-US" smtClean="0"/>
              <a:t>2011/1/6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10-FDD7-4CA6-95C1-74C8D6EDBF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0D68-4FBF-4BAB-94B0-E9BCEA69A957}" type="datetimeFigureOut">
              <a:rPr kumimoji="1" lang="ja-JP" altLang="en-US" smtClean="0"/>
              <a:t>2011/1/6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10-FDD7-4CA6-95C1-74C8D6EDBF3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0D68-4FBF-4BAB-94B0-E9BCEA69A957}" type="datetimeFigureOut">
              <a:rPr kumimoji="1" lang="ja-JP" altLang="en-US" smtClean="0"/>
              <a:t>2011/1/6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10-FDD7-4CA6-95C1-74C8D6EDBF3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0D68-4FBF-4BAB-94B0-E9BCEA69A957}" type="datetimeFigureOut">
              <a:rPr kumimoji="1" lang="ja-JP" altLang="en-US" smtClean="0"/>
              <a:t>2011/1/6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10-FDD7-4CA6-95C1-74C8D6EDBF3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0D68-4FBF-4BAB-94B0-E9BCEA69A957}" type="datetimeFigureOut">
              <a:rPr kumimoji="1" lang="ja-JP" altLang="en-US" smtClean="0"/>
              <a:t>2011/1/6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10-FDD7-4CA6-95C1-74C8D6EDBF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0D68-4FBF-4BAB-94B0-E9BCEA69A957}" type="datetimeFigureOut">
              <a:rPr kumimoji="1" lang="ja-JP" altLang="en-US" smtClean="0"/>
              <a:t>2011/1/6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10-FDD7-4CA6-95C1-74C8D6EDBF3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0D68-4FBF-4BAB-94B0-E9BCEA69A957}" type="datetimeFigureOut">
              <a:rPr kumimoji="1" lang="ja-JP" altLang="en-US" smtClean="0"/>
              <a:t>2011/1/6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10-FDD7-4CA6-95C1-74C8D6EDBF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0D68-4FBF-4BAB-94B0-E9BCEA69A957}" type="datetimeFigureOut">
              <a:rPr kumimoji="1" lang="ja-JP" altLang="en-US" smtClean="0"/>
              <a:t>2011/1/6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10-FDD7-4CA6-95C1-74C8D6EDBF3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0D68-4FBF-4BAB-94B0-E9BCEA69A957}" type="datetimeFigureOut">
              <a:rPr kumimoji="1" lang="ja-JP" altLang="en-US" smtClean="0"/>
              <a:t>2011/1/6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10-FDD7-4CA6-95C1-74C8D6EDBF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EF20D68-4FBF-4BAB-94B0-E9BCEA69A957}" type="datetimeFigureOut">
              <a:rPr kumimoji="1" lang="ja-JP" altLang="en-US" smtClean="0"/>
              <a:t>2011/1/6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B1C6A10-FDD7-4CA6-95C1-74C8D6EDBF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4.wdp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指揮者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9614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知能機械工学専攻</a:t>
            </a:r>
            <a:endParaRPr kumimoji="1" lang="en-US" altLang="ja-JP" dirty="0" smtClean="0"/>
          </a:p>
          <a:p>
            <a:r>
              <a:rPr kumimoji="1" lang="en-US" altLang="ja-JP" dirty="0" smtClean="0"/>
              <a:t>1032101</a:t>
            </a:r>
            <a:r>
              <a:rPr kumimoji="1" lang="ja-JP" altLang="en-US" dirty="0" smtClean="0"/>
              <a:t>　</a:t>
            </a:r>
            <a:r>
              <a:rPr kumimoji="1" lang="ja-JP" altLang="en-US" i="0" dirty="0" smtClean="0"/>
              <a:t>吉原 光一</a:t>
            </a:r>
            <a:endParaRPr kumimoji="1" lang="en-US" altLang="ja-JP" i="0" dirty="0" smtClean="0"/>
          </a:p>
          <a:p>
            <a:endParaRPr kumimoji="1" lang="ja-JP" altLang="en-US" dirty="0"/>
          </a:p>
        </p:txBody>
      </p:sp>
      <p:pic>
        <p:nvPicPr>
          <p:cNvPr id="4" name="Picture 13" descr="C:\Users\YMD Member\AppData\Local\Microsoft\Windows\Temporary Internet Files\Content.IE5\IGASVMX0\MP9004313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6737"/>
            <a:ext cx="1837470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t0.gstatic.com/images?q=tbn:ANd9GcQQmGwXIkJF2fJp8HC9g94mEzcS48aFlLOK2k-pwGrc_OlsBxW0P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14387"/>
          <a:stretch/>
        </p:blipFill>
        <p:spPr bwMode="auto">
          <a:xfrm>
            <a:off x="1563751" y="2142148"/>
            <a:ext cx="2432185" cy="25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userserve-ak.last.fm/serve/252/296927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3" b="5338"/>
          <a:stretch/>
        </p:blipFill>
        <p:spPr bwMode="auto">
          <a:xfrm>
            <a:off x="5220072" y="2140407"/>
            <a:ext cx="2448272" cy="25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06679" y="4805384"/>
            <a:ext cx="314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指揮法図形提示で簡単指揮振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66464" y="4737918"/>
            <a:ext cx="278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リハーサルモード</a:t>
            </a:r>
            <a:endParaRPr kumimoji="1" lang="en-US" altLang="ja-JP" dirty="0" smtClean="0"/>
          </a:p>
          <a:p>
            <a:r>
              <a:rPr kumimoji="1" lang="ja-JP" altLang="en-US" dirty="0" smtClean="0"/>
              <a:t>指揮法の設定</a:t>
            </a:r>
            <a:endParaRPr kumimoji="1" lang="en-US" altLang="ja-JP" dirty="0" smtClean="0"/>
          </a:p>
          <a:p>
            <a:r>
              <a:rPr kumimoji="1" lang="ja-JP" altLang="en-US" dirty="0" smtClean="0"/>
              <a:t>音楽表現の指示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05114" y="1741458"/>
            <a:ext cx="1949458" cy="369332"/>
          </a:xfrm>
          <a:prstGeom prst="rect">
            <a:avLst/>
          </a:prstGeom>
          <a:solidFill>
            <a:schemeClr val="dk1">
              <a:shade val="80000"/>
              <a:satMod val="180000"/>
              <a:alpha val="4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お手軽モード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81911" y="1741458"/>
            <a:ext cx="1949458" cy="369332"/>
          </a:xfrm>
          <a:prstGeom prst="rect">
            <a:avLst/>
          </a:prstGeom>
          <a:solidFill>
            <a:schemeClr val="dk1">
              <a:shade val="80000"/>
              <a:satMod val="180000"/>
              <a:alpha val="4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やりこみ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モード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タイトル 7"/>
          <p:cNvSpPr txBox="1">
            <a:spLocks/>
          </p:cNvSpPr>
          <p:nvPr/>
        </p:nvSpPr>
        <p:spPr>
          <a:xfrm>
            <a:off x="1629022" y="9940"/>
            <a:ext cx="5823297" cy="685800"/>
          </a:xfrm>
          <a:prstGeom prst="rect">
            <a:avLst/>
          </a:prstGeom>
          <a:gradFill rotWithShape="1">
            <a:gsLst>
              <a:gs pos="0">
                <a:schemeClr val="dk1">
                  <a:tint val="70000"/>
                  <a:alpha val="60000"/>
                </a:schemeClr>
              </a:gs>
              <a:gs pos="100000">
                <a:schemeClr val="dk1">
                  <a:shade val="80000"/>
                </a:schemeClr>
              </a:gs>
            </a:gsLst>
            <a:path path="circle">
              <a:fillToRect l="50000" t="100000" r="100000" b="100000"/>
            </a:path>
          </a:gra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工夫した点、面白い点</a:t>
            </a:r>
            <a:endParaRPr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59832" y="1062076"/>
            <a:ext cx="32303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選べる楽しみ方</a:t>
            </a:r>
            <a:endParaRPr lang="ja-JP" alt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9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9632" y="1268760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ja-JP" altLang="en-US" dirty="0" smtClean="0"/>
              <a:t>動きに対して使用者への力覚フィードバックを必要としない</a:t>
            </a:r>
            <a:r>
              <a:rPr lang="ja-JP" altLang="en-US" dirty="0" smtClean="0"/>
              <a:t>聴覚フィードバック</a:t>
            </a:r>
            <a:r>
              <a:rPr lang="ja-JP" altLang="en-US" dirty="0" smtClean="0"/>
              <a:t>に着目。</a:t>
            </a:r>
            <a:endParaRPr lang="en-US" altLang="ja-JP" dirty="0" smtClean="0"/>
          </a:p>
          <a:p>
            <a:pPr marL="400050" indent="-400050">
              <a:buFont typeface="+mj-lt"/>
              <a:buAutoNum type="romanUcPeriod"/>
            </a:pPr>
            <a:r>
              <a:rPr lang="en-US" altLang="ja-JP" dirty="0" smtClean="0"/>
              <a:t>22.2</a:t>
            </a:r>
            <a:r>
              <a:rPr lang="ja-JP" altLang="en-US" dirty="0" smtClean="0"/>
              <a:t>マルチチャンネルなどはヘッドホンで代用可能なため需要者ニーズによってコスト調節をすることができる。</a:t>
            </a:r>
            <a:endParaRPr lang="en-US" altLang="ja-JP" dirty="0" smtClean="0"/>
          </a:p>
          <a:p>
            <a:pPr marL="400050" indent="-400050">
              <a:buFont typeface="+mj-lt"/>
              <a:buAutoNum type="romanUcPeriod"/>
            </a:pPr>
            <a:r>
              <a:rPr lang="ja-JP" altLang="en-US" dirty="0" smtClean="0"/>
              <a:t>ジャンル</a:t>
            </a:r>
            <a:r>
              <a:rPr kumimoji="1" lang="ja-JP" altLang="en-US" dirty="0" smtClean="0"/>
              <a:t>はクラシック音楽に限定されない。</a:t>
            </a:r>
            <a:endParaRPr kumimoji="1" lang="en-US" altLang="ja-JP" dirty="0" smtClean="0"/>
          </a:p>
          <a:p>
            <a:pPr marL="400050" indent="-400050">
              <a:buFont typeface="+mj-lt"/>
              <a:buAutoNum type="romanUcPeriod"/>
            </a:pPr>
            <a:r>
              <a:rPr kumimoji="1" lang="ja-JP" altLang="en-US" dirty="0" smtClean="0"/>
              <a:t>音源は各楽器パートごとに録音されている。</a:t>
            </a:r>
            <a:endParaRPr kumimoji="1" lang="en-US" altLang="ja-JP" dirty="0" smtClean="0"/>
          </a:p>
          <a:p>
            <a:pPr marL="400050" indent="-400050">
              <a:buFont typeface="+mj-lt"/>
              <a:buAutoNum type="romanUcPeriod"/>
            </a:pPr>
            <a:r>
              <a:rPr lang="ja-JP" altLang="en-US" dirty="0" smtClean="0"/>
              <a:t>自分が指揮した曲をオーディオ機器にいれることが可能。</a:t>
            </a:r>
            <a:endParaRPr kumimoji="1" lang="ja-JP" altLang="en-US" dirty="0"/>
          </a:p>
        </p:txBody>
      </p:sp>
      <p:sp>
        <p:nvSpPr>
          <p:cNvPr id="9" name="タイトル 7"/>
          <p:cNvSpPr txBox="1">
            <a:spLocks/>
          </p:cNvSpPr>
          <p:nvPr/>
        </p:nvSpPr>
        <p:spPr>
          <a:xfrm>
            <a:off x="1629022" y="9940"/>
            <a:ext cx="5823297" cy="685800"/>
          </a:xfrm>
          <a:prstGeom prst="rect">
            <a:avLst/>
          </a:prstGeom>
          <a:gradFill rotWithShape="1">
            <a:gsLst>
              <a:gs pos="0">
                <a:schemeClr val="dk1">
                  <a:tint val="70000"/>
                  <a:alpha val="60000"/>
                </a:schemeClr>
              </a:gs>
              <a:gs pos="100000">
                <a:schemeClr val="dk1">
                  <a:shade val="80000"/>
                </a:schemeClr>
              </a:gs>
            </a:gsLst>
            <a:path path="circle">
              <a:fillToRect l="50000" t="100000" r="100000" b="100000"/>
            </a:path>
          </a:gra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工夫した点、面白い点</a:t>
            </a:r>
            <a:endParaRPr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t3.gstatic.com/images?q=tbn:ANd9GcTkKjPhrwhz1TP_EKHF4SlyLb6zLJDwe-ugK-u9N6fPGaISSBV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025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wso-tokyo.jp/125/img/kons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41" y="3466602"/>
            <a:ext cx="2993146" cy="17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ningletonton.blog.so-net.ne.jp/_images/blog/_323/ningletonton/30June07Jazz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87" y="3356992"/>
            <a:ext cx="2832705" cy="18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1493129" y="5517232"/>
            <a:ext cx="6247223" cy="646331"/>
          </a:xfrm>
          <a:prstGeom prst="rect">
            <a:avLst/>
          </a:prstGeom>
          <a:solidFill>
            <a:schemeClr val="tx1">
              <a:lumMod val="95000"/>
              <a:lumOff val="5000"/>
              <a:alpha val="69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ジャンルを問わず指揮が振れる</a:t>
            </a:r>
            <a:endParaRPr lang="ja-JP" alt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62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ttp://img3.blogs.yahoo.co.jp/ybi/1/cd/25/ahlb2502/folder/301851/img_301851_50102488_1?12650755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5040560" cy="3696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804780" y="4941168"/>
            <a:ext cx="75344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ご清聴ありがとうございました</a:t>
            </a:r>
            <a:endParaRPr lang="ja-JP" alt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2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3203848" y="3694998"/>
            <a:ext cx="3354441" cy="3080828"/>
            <a:chOff x="3548105" y="3761749"/>
            <a:chExt cx="3354441" cy="3080828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4028191" y="3761749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ジョルジュ・プレートル</a:t>
              </a:r>
              <a:endParaRPr kumimoji="1" lang="ja-JP" altLang="en-US" dirty="0"/>
            </a:p>
          </p:txBody>
        </p:sp>
        <p:pic>
          <p:nvPicPr>
            <p:cNvPr id="1040" name="Picture 16" descr="http://hanausagi.way-nifty.com/photos/uncategorized/2008/01/24/0103nyu0118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3287" r="1775" b="17866"/>
            <a:stretch/>
          </p:blipFill>
          <p:spPr bwMode="auto">
            <a:xfrm>
              <a:off x="3548105" y="4123660"/>
              <a:ext cx="3354441" cy="2718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グループ化 20"/>
          <p:cNvGrpSpPr/>
          <p:nvPr/>
        </p:nvGrpSpPr>
        <p:grpSpPr>
          <a:xfrm>
            <a:off x="787708" y="3573016"/>
            <a:ext cx="2466968" cy="3209002"/>
            <a:chOff x="787708" y="3573016"/>
            <a:chExt cx="2466968" cy="3209002"/>
          </a:xfrm>
        </p:grpSpPr>
        <p:pic>
          <p:nvPicPr>
            <p:cNvPr id="1028" name="Picture 4" descr="http://upload.wikimedia.org/wikipedia/commons/e/e6/Barenboim_Vienn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82" y="3942348"/>
              <a:ext cx="2130950" cy="2839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787708" y="3573016"/>
              <a:ext cx="2466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ダニエル・バレンボイム</a:t>
              </a:r>
              <a:endParaRPr kumimoji="1" lang="ja-JP" altLang="en-US" dirty="0"/>
            </a:p>
          </p:txBody>
        </p:sp>
      </p:grpSp>
      <p:pic>
        <p:nvPicPr>
          <p:cNvPr id="1034" name="Picture 10" descr="http://t0.gstatic.com/images?q=tbn:ANd9GcQQmGwXIkJF2fJp8HC9g94mEzcS48aFlLOK2k-pwGrc_OlsBxW0PQ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7588"/>
            <a:ext cx="4167679" cy="31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7"/>
          <p:cNvSpPr txBox="1">
            <a:spLocks/>
          </p:cNvSpPr>
          <p:nvPr/>
        </p:nvSpPr>
        <p:spPr>
          <a:xfrm>
            <a:off x="1629002" y="9940"/>
            <a:ext cx="5832649" cy="685800"/>
          </a:xfrm>
          <a:prstGeom prst="rect">
            <a:avLst/>
          </a:prstGeom>
          <a:gradFill rotWithShape="1">
            <a:gsLst>
              <a:gs pos="0">
                <a:schemeClr val="dk1">
                  <a:tint val="70000"/>
                  <a:alpha val="60000"/>
                </a:schemeClr>
              </a:gs>
              <a:gs pos="100000">
                <a:schemeClr val="dk1">
                  <a:shade val="80000"/>
                </a:schemeClr>
              </a:gs>
            </a:gsLst>
            <a:path path="circle">
              <a:fillToRect l="50000" t="100000" r="100000" b="100000"/>
            </a:path>
          </a:gra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背景</a:t>
            </a:r>
            <a:endParaRPr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7020272" y="3717032"/>
            <a:ext cx="1944216" cy="2726962"/>
            <a:chOff x="3851920" y="1124744"/>
            <a:chExt cx="2448272" cy="3380948"/>
          </a:xfrm>
        </p:grpSpPr>
        <p:pic>
          <p:nvPicPr>
            <p:cNvPr id="1032" name="Picture 8" descr="http://userserve-ak.last.fm/serve/252/2969272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124744"/>
              <a:ext cx="2448272" cy="3380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851920" y="1139488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>
                  <a:solidFill>
                    <a:schemeClr val="bg1"/>
                  </a:solidFill>
                </a:rPr>
                <a:t>小澤 征</a:t>
              </a:r>
              <a:r>
                <a:rPr lang="ja-JP" altLang="en-US" dirty="0">
                  <a:solidFill>
                    <a:schemeClr val="bg1"/>
                  </a:solidFill>
                </a:rPr>
                <a:t>爾</a:t>
              </a: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180059" y="1124744"/>
            <a:ext cx="2023789" cy="369332"/>
          </a:xfrm>
          <a:prstGeom prst="rect">
            <a:avLst/>
          </a:prstGeom>
          <a:solidFill>
            <a:schemeClr val="dk1">
              <a:shade val="80000"/>
              <a:satMod val="180000"/>
              <a:alpha val="4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指揮者</a:t>
            </a: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81526" y="1556792"/>
            <a:ext cx="1938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dirty="0" smtClean="0"/>
              <a:t>クラシック</a:t>
            </a:r>
            <a:endParaRPr kumimoji="1"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/>
              <a:t>合唱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dirty="0"/>
              <a:t>ブラスバンド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75667" y="2420888"/>
            <a:ext cx="315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数々のマエストロたちがいるが誰が</a:t>
            </a:r>
            <a:r>
              <a:rPr lang="ja-JP" altLang="en-US" dirty="0">
                <a:solidFill>
                  <a:srgbClr val="C00000"/>
                </a:solidFill>
              </a:rPr>
              <a:t>指揮して</a:t>
            </a:r>
            <a:r>
              <a:rPr kumimoji="1" lang="ja-JP" altLang="en-US" dirty="0" smtClean="0">
                <a:solidFill>
                  <a:srgbClr val="C00000"/>
                </a:solidFill>
              </a:rPr>
              <a:t>も一緒？</a:t>
            </a:r>
            <a:endParaRPr lang="en-US" altLang="ja-JP" dirty="0" smtClean="0">
              <a:solidFill>
                <a:srgbClr val="C00000"/>
              </a:solidFill>
            </a:endParaRPr>
          </a:p>
        </p:txBody>
      </p:sp>
      <p:pic>
        <p:nvPicPr>
          <p:cNvPr id="1038" name="Picture 14" descr="ジョルジュ・プレートル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9"/>
          <a:stretch/>
        </p:blipFill>
        <p:spPr bwMode="auto">
          <a:xfrm>
            <a:off x="4716869" y="4055038"/>
            <a:ext cx="2253429" cy="26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3203848" y="5445224"/>
            <a:ext cx="93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2008</a:t>
            </a:r>
            <a:r>
              <a:rPr kumimoji="1" lang="ja-JP" altLang="en-US" dirty="0" smtClean="0">
                <a:solidFill>
                  <a:schemeClr val="bg1"/>
                </a:solidFill>
              </a:rPr>
              <a:t>年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14766" y="5395250"/>
            <a:ext cx="93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2010</a:t>
            </a:r>
            <a:r>
              <a:rPr kumimoji="1" lang="ja-JP" altLang="en-US" dirty="0" smtClean="0">
                <a:solidFill>
                  <a:schemeClr val="bg1"/>
                </a:solidFill>
              </a:rPr>
              <a:t>年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75667" y="3171663"/>
            <a:ext cx="332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</a:rPr>
              <a:t>クラシックのイメージでつまらない</a:t>
            </a:r>
            <a:endParaRPr lang="en-US" altLang="ja-JP" dirty="0" smtClean="0">
              <a:solidFill>
                <a:srgbClr val="C00000"/>
              </a:solidFill>
            </a:endParaRPr>
          </a:p>
        </p:txBody>
      </p:sp>
      <p:pic>
        <p:nvPicPr>
          <p:cNvPr id="1041" name="Picture 17" descr="C:\Users\YMD Member\AppData\Local\Microsoft\Windows\Temporary Internet Files\Content.IE5\STMQOBFT\MC90038404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9147">
            <a:off x="306489" y="3065971"/>
            <a:ext cx="514267" cy="59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YMD Member\AppData\Local\Microsoft\Windows\Temporary Internet Files\Content.IE5\3H3S7L5Z\MC90043253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5" y="2399724"/>
            <a:ext cx="647448" cy="6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480171" y="5890046"/>
            <a:ext cx="8183652" cy="923330"/>
          </a:xfrm>
          <a:prstGeom prst="rect">
            <a:avLst/>
          </a:prstGeom>
          <a:solidFill>
            <a:schemeClr val="tx1">
              <a:lumMod val="95000"/>
              <a:lumOff val="5000"/>
              <a:alpha val="69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指揮者になってみればいい</a:t>
            </a:r>
            <a:endParaRPr lang="ja-JP" alt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59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30" grpId="0"/>
      <p:bldP spid="3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b1.voiceblog.jp/data/andotowa/1172688185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729">
            <a:off x="3813076" y="2934751"/>
            <a:ext cx="1212549" cy="1739745"/>
          </a:xfrm>
          <a:prstGeom prst="roundRect">
            <a:avLst>
              <a:gd name="adj" fmla="val 1023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arclean.cocolog-nifty.com/photos/uncategorized/beethoven3_2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7545">
            <a:off x="1254896" y="3334147"/>
            <a:ext cx="1928432" cy="2493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jfn.josuikai.net/josuikai/21f/61/amadeus.gif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339">
            <a:off x="5897391" y="2912867"/>
            <a:ext cx="2060159" cy="2206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4ki4.cocolog-nifty.com/photos/uncategorized/2008/02/29/bahaa.jpg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086">
            <a:off x="7148517" y="115616"/>
            <a:ext cx="1543067" cy="18715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目的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5656" y="2852936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VR</a:t>
            </a:r>
            <a:r>
              <a:rPr lang="ja-JP" altLang="en-US" sz="2000" dirty="0" smtClean="0"/>
              <a:t>システムによって指揮者になる</a:t>
            </a:r>
            <a:endParaRPr lang="en-US" altLang="ja-JP" sz="2000" dirty="0" smtClean="0"/>
          </a:p>
          <a:p>
            <a:r>
              <a:rPr lang="ja-JP" altLang="en-US" sz="2000" dirty="0" smtClean="0"/>
              <a:t>ユーザーの指揮を認識し曲を演奏するシステムの構築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指揮者の重要性を体感しながら自分だけの音楽を創造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39679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7"/>
          <p:cNvSpPr txBox="1">
            <a:spLocks/>
          </p:cNvSpPr>
          <p:nvPr/>
        </p:nvSpPr>
        <p:spPr>
          <a:xfrm>
            <a:off x="1629002" y="9940"/>
            <a:ext cx="5832649" cy="685800"/>
          </a:xfrm>
          <a:prstGeom prst="rect">
            <a:avLst/>
          </a:prstGeom>
          <a:gradFill rotWithShape="1">
            <a:gsLst>
              <a:gs pos="0">
                <a:schemeClr val="dk1">
                  <a:tint val="70000"/>
                  <a:alpha val="60000"/>
                </a:schemeClr>
              </a:gs>
              <a:gs pos="100000">
                <a:schemeClr val="dk1">
                  <a:shade val="80000"/>
                </a:schemeClr>
              </a:gs>
            </a:gsLst>
            <a:path path="circle">
              <a:fillToRect l="50000" t="100000" r="100000" b="100000"/>
            </a:path>
          </a:gra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必要な機能</a:t>
            </a:r>
            <a:endParaRPr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www.animato-jp.net/~se/images/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60" y="1837491"/>
            <a:ext cx="1386173" cy="15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nimato-jp.net/~se/images/c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54" y="1825239"/>
            <a:ext cx="1464183" cy="16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animato-jp.net/~se/images/c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84" y="1832116"/>
            <a:ext cx="1464183" cy="15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988088" y="1476363"/>
            <a:ext cx="215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２拍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55890" y="1475492"/>
            <a:ext cx="215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４</a:t>
            </a:r>
            <a:r>
              <a:rPr kumimoji="1" lang="ja-JP" altLang="en-US" dirty="0" smtClean="0"/>
              <a:t>拍</a:t>
            </a:r>
            <a:endParaRPr kumimoji="1" lang="ja-JP" altLang="en-US" dirty="0"/>
          </a:p>
        </p:txBody>
      </p:sp>
      <p:pic>
        <p:nvPicPr>
          <p:cNvPr id="17" name="Picture 10" descr="http://music.msu.edu/_images/orchestr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97" y="3757682"/>
            <a:ext cx="4397706" cy="2920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animato-jp.net/images/4/MG_306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5612"/>
          <a:stretch/>
        </p:blipFill>
        <p:spPr bwMode="auto">
          <a:xfrm>
            <a:off x="5839321" y="1412776"/>
            <a:ext cx="218906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6116496" y="2025236"/>
            <a:ext cx="504056" cy="10081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6620552" y="2169252"/>
            <a:ext cx="1152128" cy="8640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6764568" y="2169252"/>
            <a:ext cx="1008112" cy="8640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6260512" y="2169252"/>
            <a:ext cx="504056" cy="864096"/>
          </a:xfrm>
          <a:prstGeom prst="line">
            <a:avLst/>
          </a:prstGeom>
          <a:ln w="28575">
            <a:solidFill>
              <a:schemeClr val="bg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049997" y="1062951"/>
            <a:ext cx="2945939" cy="369332"/>
          </a:xfrm>
          <a:prstGeom prst="rect">
            <a:avLst/>
          </a:prstGeom>
          <a:solidFill>
            <a:schemeClr val="dk1">
              <a:shade val="80000"/>
              <a:satMod val="180000"/>
              <a:alpha val="4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指揮法図形（拍子）の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提示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49997" y="3573016"/>
            <a:ext cx="2945939" cy="369332"/>
          </a:xfrm>
          <a:prstGeom prst="rect">
            <a:avLst/>
          </a:prstGeom>
          <a:solidFill>
            <a:schemeClr val="dk1">
              <a:shade val="80000"/>
              <a:satMod val="180000"/>
              <a:alpha val="4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音楽表現の提示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87" y="4581128"/>
            <a:ext cx="3450439" cy="194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1106274" y="4087194"/>
            <a:ext cx="353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表情や体全体を使って音楽を表現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339752" y="1475906"/>
            <a:ext cx="215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３</a:t>
            </a:r>
            <a:r>
              <a:rPr kumimoji="1" lang="ja-JP" altLang="en-US" dirty="0" smtClean="0"/>
              <a:t>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5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tformnation.com/wp-content/uploads/2010/10/ps_move_fic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50" y="1196752"/>
            <a:ext cx="60102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canada.com/290cac5f-206a-453b-b3f1-aef7d176af64/w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4005064"/>
            <a:ext cx="2773476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734578" y="405959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Wii</a:t>
            </a:r>
          </a:p>
          <a:p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Wii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リモコン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3801" y="1222936"/>
            <a:ext cx="272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プレイ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ステーションムーブ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モーションコントローラー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タイトル 7"/>
          <p:cNvSpPr txBox="1">
            <a:spLocks/>
          </p:cNvSpPr>
          <p:nvPr/>
        </p:nvSpPr>
        <p:spPr>
          <a:xfrm>
            <a:off x="1629002" y="9940"/>
            <a:ext cx="5832649" cy="685800"/>
          </a:xfrm>
          <a:prstGeom prst="rect">
            <a:avLst/>
          </a:prstGeom>
          <a:gradFill rotWithShape="1">
            <a:gsLst>
              <a:gs pos="0">
                <a:schemeClr val="dk1">
                  <a:tint val="70000"/>
                  <a:alpha val="60000"/>
                </a:schemeClr>
              </a:gs>
              <a:gs pos="100000">
                <a:schemeClr val="dk1">
                  <a:shade val="80000"/>
                </a:schemeClr>
              </a:gs>
            </a:gsLst>
            <a:path path="circle">
              <a:fillToRect l="50000" t="100000" r="100000" b="100000"/>
            </a:path>
          </a:gra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従来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のシステム</a:t>
            </a:r>
            <a:endParaRPr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50126" y="4942909"/>
            <a:ext cx="39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専用のユーザーインタフェースが必要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体全体</a:t>
            </a:r>
            <a:r>
              <a:rPr lang="ja-JP" altLang="en-US" dirty="0" smtClean="0"/>
              <a:t>を使ったコントロールが不可能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3749291" y="2224609"/>
            <a:ext cx="700835" cy="6589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627784" y="5157192"/>
            <a:ext cx="826874" cy="7920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51013" y="4572339"/>
            <a:ext cx="201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しかし、問題点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45326" y="4059594"/>
            <a:ext cx="362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タクトの動きを追跡できそう・・・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70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sjwhq.bay.livefilestore.com/y1mIWlfJJE4f0WhIBMqwdyJB6cH72ZP1E1GOW9r3Hmy0E-_darQK9X45Abl0HmHQsQadhjvZgkHwUEeT6e6iwzkHmlk5gv0t1FWkgrhcgp79xhl7pgBGflnkb865JRYTE0az2Papi2y-wg7pR-YryiXug/%E3%83%81%E3%83%BC%E3%83%A0%E3%83%BB%E3%82%AD%E3%83%8D%E3%82%AF%E3%83%88%E6%96%B0CM%20(1)%5B3%5D.jpg?download&amp;ps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2356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-bri.com/modules/news/wp-content/uploads2/image-o-ma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4" y="2312876"/>
            <a:ext cx="3168352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7"/>
          <p:cNvSpPr txBox="1">
            <a:spLocks/>
          </p:cNvSpPr>
          <p:nvPr/>
        </p:nvSpPr>
        <p:spPr>
          <a:xfrm>
            <a:off x="1629002" y="9940"/>
            <a:ext cx="5832649" cy="685800"/>
          </a:xfrm>
          <a:prstGeom prst="rect">
            <a:avLst/>
          </a:prstGeom>
          <a:gradFill rotWithShape="1">
            <a:gsLst>
              <a:gs pos="0">
                <a:schemeClr val="dk1">
                  <a:tint val="70000"/>
                  <a:alpha val="60000"/>
                </a:schemeClr>
              </a:gs>
              <a:gs pos="100000">
                <a:schemeClr val="dk1">
                  <a:shade val="80000"/>
                </a:schemeClr>
              </a:gs>
            </a:gsLst>
            <a:path path="circle">
              <a:fillToRect l="50000" t="100000" r="100000" b="100000"/>
            </a:path>
          </a:gra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着目したシステム</a:t>
            </a:r>
            <a:endParaRPr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80059" y="1268760"/>
            <a:ext cx="2520280" cy="369332"/>
          </a:xfrm>
          <a:prstGeom prst="rect">
            <a:avLst/>
          </a:prstGeom>
          <a:solidFill>
            <a:schemeClr val="dk1">
              <a:shade val="80000"/>
              <a:satMod val="180000"/>
              <a:alpha val="4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XBOX360 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キネクト</a:t>
            </a: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80059" y="4509120"/>
            <a:ext cx="4320480" cy="646331"/>
          </a:xfrm>
          <a:prstGeom prst="rect">
            <a:avLst/>
          </a:prstGeom>
          <a:solidFill>
            <a:schemeClr val="dk1">
              <a:shade val="80000"/>
              <a:satMod val="180000"/>
              <a:alpha val="4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視覚：３Ｄディスプレイ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聴覚：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22.2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マルチチャンネル音響システム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80059" y="1772816"/>
            <a:ext cx="290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カラダまるごとコントローラー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77762" y="5219908"/>
            <a:ext cx="483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臨場感のある演出を創造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03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 idx="4294967295"/>
          </p:nvPr>
        </p:nvSpPr>
        <p:spPr>
          <a:xfrm>
            <a:off x="1629002" y="9940"/>
            <a:ext cx="5832649" cy="685800"/>
          </a:xfrm>
          <a:gradFill>
            <a:gsLst>
              <a:gs pos="0">
                <a:schemeClr val="dk1">
                  <a:tint val="70000"/>
                  <a:alpha val="60000"/>
                </a:schemeClr>
              </a:gs>
              <a:gs pos="100000">
                <a:schemeClr val="dk1">
                  <a:shade val="80000"/>
                </a:schemeClr>
              </a:gs>
            </a:gsLst>
          </a:gra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システム構成とその理由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80059" y="1196752"/>
            <a:ext cx="4320480" cy="923330"/>
          </a:xfrm>
          <a:prstGeom prst="rect">
            <a:avLst/>
          </a:prstGeom>
          <a:solidFill>
            <a:schemeClr val="dk1">
              <a:shade val="80000"/>
              <a:satMod val="180000"/>
              <a:alpha val="4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キネクト</a:t>
            </a: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３Ｄディスプレイ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22.2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マルチチャンネル音響システム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http://file.chiharumk.blog.shinobi.jp/22_2syst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4" b="5764"/>
          <a:stretch/>
        </p:blipFill>
        <p:spPr bwMode="auto">
          <a:xfrm>
            <a:off x="2764093" y="4429652"/>
            <a:ext cx="5840356" cy="228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g-bri.com/modules/news/wp-content/uploads2/image-o-mat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0" b="22135"/>
          <a:stretch/>
        </p:blipFill>
        <p:spPr bwMode="auto">
          <a:xfrm>
            <a:off x="2764093" y="3410944"/>
            <a:ext cx="24013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ankei.jp.msn.com/photos/economy/business/100108/biz1001082117040-p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b="8603"/>
          <a:stretch/>
        </p:blipFill>
        <p:spPr bwMode="auto">
          <a:xfrm>
            <a:off x="5245154" y="2180728"/>
            <a:ext cx="3814405" cy="20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グループ化 20"/>
          <p:cNvGrpSpPr/>
          <p:nvPr/>
        </p:nvGrpSpPr>
        <p:grpSpPr>
          <a:xfrm>
            <a:off x="256095" y="2326190"/>
            <a:ext cx="2400300" cy="4436276"/>
            <a:chOff x="256095" y="2326190"/>
            <a:chExt cx="2400300" cy="4436276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256095" y="2326190"/>
              <a:ext cx="2400300" cy="4436276"/>
              <a:chOff x="256095" y="2309886"/>
              <a:chExt cx="2400300" cy="4436276"/>
            </a:xfrm>
          </p:grpSpPr>
          <p:pic>
            <p:nvPicPr>
              <p:cNvPr id="24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095" y="2317037"/>
                <a:ext cx="2400300" cy="4429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テキスト ボックス 24"/>
              <p:cNvSpPr txBox="1"/>
              <p:nvPr/>
            </p:nvSpPr>
            <p:spPr>
              <a:xfrm>
                <a:off x="664157" y="2309886"/>
                <a:ext cx="15841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latin typeface="HGｺﾞｼｯｸE" pitchFamily="49" charset="-128"/>
                    <a:ea typeface="HGｺﾞｼｯｸE" pitchFamily="49" charset="-128"/>
                  </a:rPr>
                  <a:t>３Ｄディスプレイ</a:t>
                </a:r>
                <a:endParaRPr kumimoji="1" lang="ja-JP" altLang="en-US" sz="1200" dirty="0">
                  <a:latin typeface="HGｺﾞｼｯｸE" pitchFamily="49" charset="-128"/>
                  <a:ea typeface="HGｺﾞｼｯｸE" pitchFamily="49" charset="-128"/>
                </a:endParaRPr>
              </a:p>
            </p:txBody>
          </p:sp>
          <p:sp>
            <p:nvSpPr>
              <p:cNvPr id="26" name="アーチ 25"/>
              <p:cNvSpPr/>
              <p:nvPr/>
            </p:nvSpPr>
            <p:spPr>
              <a:xfrm>
                <a:off x="298108" y="2564904"/>
                <a:ext cx="2316274" cy="288032"/>
              </a:xfrm>
              <a:prstGeom prst="blockArc">
                <a:avLst/>
              </a:prstGeom>
              <a:solidFill>
                <a:srgbClr val="FFFF99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1285556" y="2924944"/>
                <a:ext cx="271439" cy="7200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827584" y="2675938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latin typeface="HGｺﾞｼｯｸE" pitchFamily="49" charset="-128"/>
                    <a:ea typeface="HGｺﾞｼｯｸE" pitchFamily="49" charset="-128"/>
                  </a:rPr>
                  <a:t>キネクト</a:t>
                </a:r>
                <a:endParaRPr kumimoji="1" lang="ja-JP" altLang="en-US" sz="1200" dirty="0">
                  <a:latin typeface="HGｺﾞｼｯｸE" pitchFamily="49" charset="-128"/>
                  <a:ea typeface="HGｺﾞｼｯｸE" pitchFamily="49" charset="-128"/>
                </a:endParaRPr>
              </a:p>
            </p:txBody>
          </p:sp>
        </p:grpSp>
        <p:sp>
          <p:nvSpPr>
            <p:cNvPr id="23" name="正方形/長方形 22"/>
            <p:cNvSpPr/>
            <p:nvPr/>
          </p:nvSpPr>
          <p:spPr>
            <a:xfrm>
              <a:off x="664157" y="4715812"/>
              <a:ext cx="1584176" cy="362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chemeClr val="tx1"/>
                  </a:solidFill>
                  <a:latin typeface="HGｺﾞｼｯｸE" pitchFamily="49" charset="-128"/>
                  <a:ea typeface="HGｺﾞｼｯｸE" pitchFamily="49" charset="-128"/>
                </a:rPr>
                <a:t>指揮者</a:t>
              </a:r>
              <a:endParaRPr kumimoji="1" lang="ja-JP" altLang="en-US" sz="1200" dirty="0">
                <a:solidFill>
                  <a:schemeClr val="tx1"/>
                </a:solidFill>
                <a:latin typeface="HGｺﾞｼｯｸE" pitchFamily="49" charset="-128"/>
                <a:ea typeface="HGｺﾞｼｯｸE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4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www.ike-yoshihiro.com/blogs/Fromshikida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/>
          <a:stretch/>
        </p:blipFill>
        <p:spPr bwMode="auto">
          <a:xfrm>
            <a:off x="1106344" y="1340768"/>
            <a:ext cx="6900100" cy="420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タイトル 7"/>
          <p:cNvSpPr txBox="1">
            <a:spLocks/>
          </p:cNvSpPr>
          <p:nvPr/>
        </p:nvSpPr>
        <p:spPr>
          <a:xfrm>
            <a:off x="1629002" y="9940"/>
            <a:ext cx="5832649" cy="685800"/>
          </a:xfrm>
          <a:prstGeom prst="rect">
            <a:avLst/>
          </a:prstGeom>
          <a:gradFill rotWithShape="1">
            <a:gsLst>
              <a:gs pos="0">
                <a:schemeClr val="dk1">
                  <a:tint val="70000"/>
                  <a:alpha val="60000"/>
                </a:schemeClr>
              </a:gs>
              <a:gs pos="100000">
                <a:schemeClr val="dk1">
                  <a:shade val="80000"/>
                </a:schemeClr>
              </a:gs>
            </a:gsLst>
            <a:path path="circle">
              <a:fillToRect l="50000" t="100000" r="100000" b="100000"/>
            </a:path>
          </a:gra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システム使用例</a:t>
            </a:r>
            <a:endParaRPr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72983" y="30510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スコア表示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80" name="Picture 12" descr="C:\Users\YMD Member\AppData\Local\Microsoft\Windows\Temporary Internet Files\Content.IE5\1OHFTL6I\MC90043253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4812">
            <a:off x="5735619" y="1495611"/>
            <a:ext cx="1483246" cy="148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afe-jun.com/image/music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26" y="3403905"/>
            <a:ext cx="2990939" cy="214040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arview-img04.bmcdn.jp/carlife/images/UserCarPhoto/716701/p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7500"/>
            <a:ext cx="2400267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YMD Member\AppData\Local\Microsoft\Windows\Temporary Internet Files\Content.IE5\3H3S7L5Z\MC90043254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136">
            <a:off x="1388352" y="1834797"/>
            <a:ext cx="1279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二等辺三角形 6"/>
          <p:cNvSpPr/>
          <p:nvPr/>
        </p:nvSpPr>
        <p:spPr>
          <a:xfrm rot="19546674">
            <a:off x="4911248" y="2654804"/>
            <a:ext cx="102371" cy="239441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5868144" y="1436982"/>
            <a:ext cx="1944216" cy="1614034"/>
            <a:chOff x="5868144" y="1436982"/>
            <a:chExt cx="1944216" cy="1614034"/>
          </a:xfrm>
        </p:grpSpPr>
        <p:pic>
          <p:nvPicPr>
            <p:cNvPr id="7183" name="Picture 15" descr="http://upload.wikimedia.org/wikipedia/ja/4/4a/Fermata003.gif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66" t="-7227" r="32469" b="-7528"/>
            <a:stretch/>
          </p:blipFill>
          <p:spPr bwMode="auto">
            <a:xfrm>
              <a:off x="5868144" y="1503290"/>
              <a:ext cx="1944216" cy="15477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5941979" y="1436982"/>
              <a:ext cx="179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HGｺﾞｼｯｸE" pitchFamily="49" charset="-128"/>
                  <a:ea typeface="HGｺﾞｼｯｸE" pitchFamily="49" charset="-128"/>
                </a:rPr>
                <a:t>フェルマータ</a:t>
              </a:r>
              <a:endParaRPr kumimoji="1" lang="ja-JP" altLang="en-US" dirty="0">
                <a:latin typeface="HGｺﾞｼｯｸE" pitchFamily="49" charset="-128"/>
                <a:ea typeface="HGｺﾞｼｯｸE" pitchFamily="49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957446" y="2681684"/>
              <a:ext cx="179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ＭＳ ゴシック" pitchFamily="49" charset="-128"/>
                  <a:ea typeface="ＭＳ ゴシック" pitchFamily="49" charset="-128"/>
                </a:rPr>
                <a:t>程よく伸ばす</a:t>
              </a:r>
              <a:endParaRPr kumimoji="1" lang="ja-JP" altLang="en-US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5863033" y="30579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指揮ナビ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79645" y="33477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演者ビュー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5139 C 0.04132 0.10231 0.07153 0.14375 0.10869 0.14375 C 0.15226 0.14375 0.16806 0.09768 0.17466 0.06991 L 0.1816 0.03287 C 0.18837 0.00532 0.20521 -0.04051 0.25452 -0.04051 C 0.28594 -0.04051 0.32205 0.00069 0.32205 0.05139 C 0.32205 0.10231 0.28594 0.14375 0.25452 0.14375 C 0.20521 0.14375 0.18837 0.09768 0.1816 0.06991 L 0.17466 0.03287 C 0.16806 0.00532 0.15226 -0.04051 0.10869 -0.04051 C 0.07153 -0.04051 0.04132 0.00069 0.04132 0.05139 Z " pathEditMode="relative" rAng="0" ptsTypes="ffFffffFfff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8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7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4" dur="1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7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7" presetClass="path" presetSubtype="0" repeatCount="3000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2939 L 0.0283 0.04745 C 0.0342 0.05162 0.04323 0.05393 0.05243 0.05393 C 0.06302 0.05393 0.07153 0.05162 0.07743 0.04745 L 0.10591 0.02939 " pathEditMode="relative" rAng="0" ptsTypes="FffFF">
                                      <p:cBhvr>
                                        <p:cTn id="39" dur="1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4"/>
      <p:bldP spid="7" grpId="0" animBg="1"/>
      <p:bldP spid="7" grpId="1" animBg="1"/>
      <p:bldP spid="7" grpId="2" animBg="1"/>
      <p:bldP spid="34" grpId="0"/>
      <p:bldP spid="34" grpId="2"/>
      <p:bldP spid="25" grpId="0"/>
      <p:bldP spid="25" grpId="1"/>
      <p:bldP spid="25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1560" y="501317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各楽器</a:t>
            </a:r>
            <a:r>
              <a:rPr lang="ja-JP" altLang="en-US" dirty="0" smtClean="0"/>
              <a:t>はパートごとに録音されている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指揮者の向く方向や指揮法で各パートにたいして指示をだすことができる</a:t>
            </a:r>
            <a:endParaRPr kumimoji="1" lang="ja-JP" altLang="en-US" dirty="0"/>
          </a:p>
        </p:txBody>
      </p:sp>
      <p:pic>
        <p:nvPicPr>
          <p:cNvPr id="7" name="Picture 6" descr="http://ml.naxos.jp/sharedfiles/images/artists/orchestra/Bournemouth_Symphony_Orches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8092"/>
            <a:ext cx="6217756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508836" y="126876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オーケストラ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の楽器編成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2.edu.ipa.go.jp/gz/b1orc1/b1orc5/b11orc/b10o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50" b="92000" l="5167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6" t="21049" r="3207" b="8013"/>
          <a:stretch/>
        </p:blipFill>
        <p:spPr bwMode="auto">
          <a:xfrm>
            <a:off x="1877737" y="1925210"/>
            <a:ext cx="5557610" cy="282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7"/>
          <p:cNvSpPr txBox="1">
            <a:spLocks/>
          </p:cNvSpPr>
          <p:nvPr/>
        </p:nvSpPr>
        <p:spPr>
          <a:xfrm>
            <a:off x="2699793" y="9940"/>
            <a:ext cx="3744416" cy="685800"/>
          </a:xfrm>
          <a:prstGeom prst="rect">
            <a:avLst/>
          </a:prstGeom>
          <a:gradFill rotWithShape="1">
            <a:gsLst>
              <a:gs pos="0">
                <a:schemeClr val="dk1">
                  <a:tint val="70000"/>
                  <a:alpha val="60000"/>
                </a:schemeClr>
              </a:gs>
              <a:gs pos="100000">
                <a:schemeClr val="dk1">
                  <a:shade val="80000"/>
                </a:schemeClr>
              </a:gs>
            </a:gsLst>
            <a:path path="circle">
              <a:fillToRect l="50000" t="100000" r="100000" b="100000"/>
            </a:path>
          </a:gra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演出の効果</a:t>
            </a:r>
            <a:endParaRPr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9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チュール">
  <a:themeElements>
    <a:clrScheme name="クチュール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フォーマル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クチュール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1510</TotalTime>
  <Words>336</Words>
  <Application>Microsoft Office PowerPoint</Application>
  <PresentationFormat>画面に合わせる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クチュール</vt:lpstr>
      <vt:lpstr>指揮者</vt:lpstr>
      <vt:lpstr>PowerPoint プレゼンテーション</vt:lpstr>
      <vt:lpstr>目的</vt:lpstr>
      <vt:lpstr>PowerPoint プレゼンテーション</vt:lpstr>
      <vt:lpstr>PowerPoint プレゼンテーション</vt:lpstr>
      <vt:lpstr>PowerPoint プレゼンテーション</vt:lpstr>
      <vt:lpstr>システム構成とその理由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指揮者</dc:title>
  <dc:creator>YMD Member</dc:creator>
  <cp:lastModifiedBy>YMD Member</cp:lastModifiedBy>
  <cp:revision>57</cp:revision>
  <dcterms:created xsi:type="dcterms:W3CDTF">2011-01-06T10:52:21Z</dcterms:created>
  <dcterms:modified xsi:type="dcterms:W3CDTF">2011-01-07T12:03:16Z</dcterms:modified>
</cp:coreProperties>
</file>