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4" r:id="rId19"/>
    <p:sldId id="273"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FF993296-3BC4-4AAD-B40C-6D1079EB40E9}" type="datetimeFigureOut">
              <a:rPr kumimoji="1" lang="ja-JP" altLang="en-US" smtClean="0"/>
              <a:t>2010/12/13</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6915DD7C-2F2B-479C-86D0-ED88F791263E}"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F993296-3BC4-4AAD-B40C-6D1079EB40E9}" type="datetimeFigureOut">
              <a:rPr kumimoji="1" lang="ja-JP" altLang="en-US" smtClean="0"/>
              <a:t>2010/12/13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15DD7C-2F2B-479C-86D0-ED88F791263E}"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FF993296-3BC4-4AAD-B40C-6D1079EB40E9}" type="datetimeFigureOut">
              <a:rPr kumimoji="1" lang="ja-JP" altLang="en-US" smtClean="0"/>
              <a:t>2010/12/13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15DD7C-2F2B-479C-86D0-ED88F791263E}"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FF993296-3BC4-4AAD-B40C-6D1079EB40E9}" type="datetimeFigureOut">
              <a:rPr kumimoji="1" lang="ja-JP" altLang="en-US" smtClean="0"/>
              <a:t>2010/12/13</a:t>
            </a:fld>
            <a:endParaRPr kumimoji="1" lang="ja-JP" altLang="en-US"/>
          </a:p>
        </p:txBody>
      </p:sp>
      <p:sp>
        <p:nvSpPr>
          <p:cNvPr id="9" name="スライド番号プレースホルダー 8"/>
          <p:cNvSpPr>
            <a:spLocks noGrp="1"/>
          </p:cNvSpPr>
          <p:nvPr>
            <p:ph type="sldNum" sz="quarter" idx="15"/>
          </p:nvPr>
        </p:nvSpPr>
        <p:spPr/>
        <p:txBody>
          <a:bodyPr rtlCol="0"/>
          <a:lstStyle/>
          <a:p>
            <a:fld id="{6915DD7C-2F2B-479C-86D0-ED88F791263E}"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FF993296-3BC4-4AAD-B40C-6D1079EB40E9}" type="datetimeFigureOut">
              <a:rPr kumimoji="1" lang="ja-JP" altLang="en-US" smtClean="0"/>
              <a:t>2010/12/13</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6915DD7C-2F2B-479C-86D0-ED88F791263E}"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FF993296-3BC4-4AAD-B40C-6D1079EB40E9}" type="datetimeFigureOut">
              <a:rPr kumimoji="1" lang="ja-JP" altLang="en-US" smtClean="0"/>
              <a:t>2010/12/13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15DD7C-2F2B-479C-86D0-ED88F791263E}"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FF993296-3BC4-4AAD-B40C-6D1079EB40E9}" type="datetimeFigureOut">
              <a:rPr kumimoji="1" lang="ja-JP" altLang="en-US" smtClean="0"/>
              <a:t>2010/12/13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15DD7C-2F2B-479C-86D0-ED88F791263E}"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FF993296-3BC4-4AAD-B40C-6D1079EB40E9}" type="datetimeFigureOut">
              <a:rPr kumimoji="1" lang="ja-JP" altLang="en-US" smtClean="0"/>
              <a:t>2010/12/13</a:t>
            </a:fld>
            <a:endParaRPr kumimoji="1" lang="ja-JP" altLang="en-US"/>
          </a:p>
        </p:txBody>
      </p:sp>
      <p:sp>
        <p:nvSpPr>
          <p:cNvPr id="7" name="スライド番号プレースホルダー 6"/>
          <p:cNvSpPr>
            <a:spLocks noGrp="1"/>
          </p:cNvSpPr>
          <p:nvPr>
            <p:ph type="sldNum" sz="quarter" idx="11"/>
          </p:nvPr>
        </p:nvSpPr>
        <p:spPr/>
        <p:txBody>
          <a:bodyPr rtlCol="0"/>
          <a:lstStyle/>
          <a:p>
            <a:fld id="{6915DD7C-2F2B-479C-86D0-ED88F791263E}"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993296-3BC4-4AAD-B40C-6D1079EB40E9}" type="datetimeFigureOut">
              <a:rPr kumimoji="1" lang="ja-JP" altLang="en-US" smtClean="0"/>
              <a:t>2010/12/13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15DD7C-2F2B-479C-86D0-ED88F791263E}"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FF993296-3BC4-4AAD-B40C-6D1079EB40E9}" type="datetimeFigureOut">
              <a:rPr kumimoji="1" lang="ja-JP" altLang="en-US" smtClean="0"/>
              <a:t>2010/12/13</a:t>
            </a:fld>
            <a:endParaRPr kumimoji="1" lang="ja-JP" altLang="en-US"/>
          </a:p>
        </p:txBody>
      </p:sp>
      <p:sp>
        <p:nvSpPr>
          <p:cNvPr id="22" name="スライド番号プレースホルダー 21"/>
          <p:cNvSpPr>
            <a:spLocks noGrp="1"/>
          </p:cNvSpPr>
          <p:nvPr>
            <p:ph type="sldNum" sz="quarter" idx="15"/>
          </p:nvPr>
        </p:nvSpPr>
        <p:spPr/>
        <p:txBody>
          <a:bodyPr rtlCol="0"/>
          <a:lstStyle/>
          <a:p>
            <a:fld id="{6915DD7C-2F2B-479C-86D0-ED88F791263E}"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FF993296-3BC4-4AAD-B40C-6D1079EB40E9}" type="datetimeFigureOut">
              <a:rPr kumimoji="1" lang="ja-JP" altLang="en-US" smtClean="0"/>
              <a:t>2010/12/13</a:t>
            </a:fld>
            <a:endParaRPr kumimoji="1" lang="ja-JP" altLang="en-US"/>
          </a:p>
        </p:txBody>
      </p:sp>
      <p:sp>
        <p:nvSpPr>
          <p:cNvPr id="18" name="スライド番号プレースホルダー 17"/>
          <p:cNvSpPr>
            <a:spLocks noGrp="1"/>
          </p:cNvSpPr>
          <p:nvPr>
            <p:ph type="sldNum" sz="quarter" idx="11"/>
          </p:nvPr>
        </p:nvSpPr>
        <p:spPr/>
        <p:txBody>
          <a:bodyPr rtlCol="0"/>
          <a:lstStyle/>
          <a:p>
            <a:fld id="{6915DD7C-2F2B-479C-86D0-ED88F791263E}"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F993296-3BC4-4AAD-B40C-6D1079EB40E9}" type="datetimeFigureOut">
              <a:rPr kumimoji="1" lang="ja-JP" altLang="en-US" smtClean="0"/>
              <a:t>2010/12/13</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915DD7C-2F2B-479C-86D0-ED88F791263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pn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8.wmf"/><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23728" y="1052736"/>
            <a:ext cx="6606480" cy="1894362"/>
          </a:xfrm>
        </p:spPr>
        <p:txBody>
          <a:bodyPr>
            <a:normAutofit fontScale="90000"/>
          </a:bodyPr>
          <a:lstStyle/>
          <a:p>
            <a:r>
              <a:rPr kumimoji="1" lang="ja-JP" altLang="en-US" sz="4400" dirty="0" smtClean="0">
                <a:solidFill>
                  <a:schemeClr val="tx1"/>
                </a:solidFill>
                <a:latin typeface="HG丸ｺﾞｼｯｸM-PRO" pitchFamily="50" charset="-128"/>
                <a:ea typeface="HG丸ｺﾞｼｯｸM-PRO" pitchFamily="50" charset="-128"/>
              </a:rPr>
              <a:t>バーチャルリアリティ特論</a:t>
            </a:r>
            <a:r>
              <a:rPr kumimoji="1" lang="en-US" altLang="ja-JP" sz="4400" dirty="0" smtClean="0">
                <a:solidFill>
                  <a:schemeClr val="tx1"/>
                </a:solidFill>
                <a:latin typeface="HG丸ｺﾞｼｯｸM-PRO" pitchFamily="50" charset="-128"/>
                <a:ea typeface="HG丸ｺﾞｼｯｸM-PRO" pitchFamily="50" charset="-128"/>
              </a:rPr>
              <a:t/>
            </a:r>
            <a:br>
              <a:rPr kumimoji="1" lang="en-US" altLang="ja-JP" sz="4400" dirty="0" smtClean="0">
                <a:solidFill>
                  <a:schemeClr val="tx1"/>
                </a:solidFill>
                <a:latin typeface="HG丸ｺﾞｼｯｸM-PRO" pitchFamily="50" charset="-128"/>
                <a:ea typeface="HG丸ｺﾞｼｯｸM-PRO" pitchFamily="50" charset="-128"/>
              </a:rPr>
            </a:br>
            <a:r>
              <a:rPr lang="ja-JP" altLang="en-US" sz="4400" dirty="0" smtClean="0">
                <a:solidFill>
                  <a:schemeClr val="tx1"/>
                </a:solidFill>
                <a:latin typeface="HG丸ｺﾞｼｯｸM-PRO" pitchFamily="50" charset="-128"/>
                <a:ea typeface="HG丸ｺﾞｼｯｸM-PRO" pitchFamily="50" charset="-128"/>
              </a:rPr>
              <a:t>Ｖ</a:t>
            </a:r>
            <a:r>
              <a:rPr lang="en-US" altLang="ja-JP" sz="4400" dirty="0" smtClean="0">
                <a:solidFill>
                  <a:schemeClr val="tx1"/>
                </a:solidFill>
                <a:latin typeface="HG丸ｺﾞｼｯｸM-PRO" pitchFamily="50" charset="-128"/>
                <a:ea typeface="HG丸ｺﾞｼｯｸM-PRO" pitchFamily="50" charset="-128"/>
              </a:rPr>
              <a:t>R</a:t>
            </a:r>
            <a:r>
              <a:rPr lang="ja-JP" altLang="en-US" sz="4400" dirty="0" smtClean="0">
                <a:solidFill>
                  <a:schemeClr val="tx1"/>
                </a:solidFill>
                <a:latin typeface="HG丸ｺﾞｼｯｸM-PRO" pitchFamily="50" charset="-128"/>
                <a:ea typeface="HG丸ｺﾞｼｯｸM-PRO" pitchFamily="50" charset="-128"/>
              </a:rPr>
              <a:t>システムの提案</a:t>
            </a:r>
            <a:r>
              <a:rPr kumimoji="1" lang="en-US" altLang="ja-JP" dirty="0" smtClean="0"/>
              <a:t/>
            </a:r>
            <a:br>
              <a:rPr kumimoji="1" lang="en-US" altLang="ja-JP" dirty="0" smtClean="0"/>
            </a:br>
            <a:r>
              <a:rPr lang="ja-JP" altLang="en-US" dirty="0"/>
              <a:t>　</a:t>
            </a:r>
            <a:endParaRPr kumimoji="1" lang="ja-JP" altLang="en-US" dirty="0"/>
          </a:p>
        </p:txBody>
      </p:sp>
      <p:sp>
        <p:nvSpPr>
          <p:cNvPr id="3" name="サブタイトル 2"/>
          <p:cNvSpPr>
            <a:spLocks noGrp="1"/>
          </p:cNvSpPr>
          <p:nvPr>
            <p:ph type="subTitle" idx="1"/>
          </p:nvPr>
        </p:nvSpPr>
        <p:spPr>
          <a:xfrm>
            <a:off x="2843808" y="5013176"/>
            <a:ext cx="6172200" cy="1371600"/>
          </a:xfrm>
        </p:spPr>
        <p:txBody>
          <a:bodyPr>
            <a:normAutofit/>
          </a:bodyPr>
          <a:lstStyle/>
          <a:p>
            <a:r>
              <a:rPr lang="ja-JP" altLang="en-US" sz="3600" b="0" dirty="0" smtClean="0">
                <a:solidFill>
                  <a:schemeClr val="tx1"/>
                </a:solidFill>
                <a:latin typeface="HG丸ｺﾞｼｯｸM-PRO" pitchFamily="50" charset="-128"/>
                <a:ea typeface="HG丸ｺﾞｼｯｸM-PRO" pitchFamily="50" charset="-128"/>
              </a:rPr>
              <a:t>学籍番号　</a:t>
            </a:r>
            <a:r>
              <a:rPr lang="en-US" altLang="ja-JP" sz="3600" b="0" dirty="0" smtClean="0">
                <a:solidFill>
                  <a:schemeClr val="tx1"/>
                </a:solidFill>
                <a:latin typeface="HG丸ｺﾞｼｯｸM-PRO" pitchFamily="50" charset="-128"/>
                <a:ea typeface="HG丸ｺﾞｼｯｸM-PRO" pitchFamily="50" charset="-128"/>
              </a:rPr>
              <a:t>1032100</a:t>
            </a:r>
          </a:p>
          <a:p>
            <a:r>
              <a:rPr lang="en-US" altLang="ja-JP" sz="3600" b="0" dirty="0" err="1" smtClean="0">
                <a:solidFill>
                  <a:schemeClr val="tx1"/>
                </a:solidFill>
                <a:latin typeface="HG丸ｺﾞｼｯｸM-PRO" pitchFamily="50" charset="-128"/>
                <a:ea typeface="HG丸ｺﾞｼｯｸM-PRO" pitchFamily="50" charset="-128"/>
              </a:rPr>
              <a:t>M1</a:t>
            </a:r>
            <a:r>
              <a:rPr lang="ja-JP" altLang="en-US" sz="3600" b="0" dirty="0" smtClean="0">
                <a:solidFill>
                  <a:schemeClr val="tx1"/>
                </a:solidFill>
                <a:latin typeface="HG丸ｺﾞｼｯｸM-PRO" pitchFamily="50" charset="-128"/>
                <a:ea typeface="HG丸ｺﾞｼｯｸM-PRO" pitchFamily="50" charset="-128"/>
              </a:rPr>
              <a:t>年</a:t>
            </a:r>
            <a:r>
              <a:rPr lang="en-US" altLang="ja-JP" sz="3600" b="0" dirty="0" smtClean="0">
                <a:solidFill>
                  <a:schemeClr val="tx1"/>
                </a:solidFill>
                <a:latin typeface="HG丸ｺﾞｼｯｸM-PRO" pitchFamily="50" charset="-128"/>
                <a:ea typeface="HG丸ｺﾞｼｯｸM-PRO" pitchFamily="50" charset="-128"/>
              </a:rPr>
              <a:t>M</a:t>
            </a:r>
            <a:r>
              <a:rPr lang="ja-JP" altLang="en-US" sz="3600" b="0" dirty="0" smtClean="0">
                <a:solidFill>
                  <a:schemeClr val="tx1"/>
                </a:solidFill>
                <a:latin typeface="HG丸ｺﾞｼｯｸM-PRO" pitchFamily="50" charset="-128"/>
                <a:ea typeface="HG丸ｺﾞｼｯｸM-PRO" pitchFamily="50" charset="-128"/>
              </a:rPr>
              <a:t>専攻　横瀬　真</a:t>
            </a:r>
            <a:endParaRPr kumimoji="1" lang="ja-JP" altLang="en-US" sz="3600" b="0"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609343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1143000"/>
          </a:xfrm>
        </p:spPr>
        <p:txBody>
          <a:bodyPr/>
          <a:lstStyle/>
          <a:p>
            <a:r>
              <a:rPr lang="ja-JP" altLang="en-US" u="sng" dirty="0">
                <a:solidFill>
                  <a:schemeClr val="tx1"/>
                </a:solidFill>
                <a:latin typeface="HG丸ｺﾞｼｯｸM-PRO" pitchFamily="50" charset="-128"/>
                <a:ea typeface="HG丸ｺﾞｼｯｸM-PRO" pitchFamily="50" charset="-128"/>
              </a:rPr>
              <a:t>７</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ボールを投げ、その進む方向を検出する</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457200" y="1600200"/>
            <a:ext cx="7467600" cy="4873752"/>
          </a:xfrm>
        </p:spPr>
        <p:txBody>
          <a:bodyPr>
            <a:normAutofit/>
          </a:bodyPr>
          <a:lstStyle/>
          <a:p>
            <a:r>
              <a:rPr lang="ja-JP" altLang="en-US" dirty="0" smtClean="0">
                <a:latin typeface="HG丸ｺﾞｼｯｸM-PRO" pitchFamily="50" charset="-128"/>
                <a:ea typeface="HG丸ｺﾞｼｯｸM-PRO" pitchFamily="50" charset="-128"/>
              </a:rPr>
              <a:t>ボールを持った感覚をフィードバックするため</a:t>
            </a:r>
            <a:endParaRPr lang="en-US" altLang="ja-JP" dirty="0" smtClean="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　手の加速度に伴い手袋内のエアバックを膨らませ</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圧力としてフィードバックする。</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ボールを持っている際には手の</a:t>
            </a:r>
            <a:r>
              <a:rPr lang="en-US" altLang="ja-JP" dirty="0" smtClean="0">
                <a:latin typeface="HG丸ｺﾞｼｯｸM-PRO" pitchFamily="50" charset="-128"/>
                <a:ea typeface="HG丸ｺﾞｼｯｸM-PRO" pitchFamily="50" charset="-128"/>
              </a:rPr>
              <a:t>BSP</a:t>
            </a:r>
            <a:r>
              <a:rPr lang="ja-JP" altLang="en-US" dirty="0" smtClean="0">
                <a:latin typeface="HG丸ｺﾞｼｯｸM-PRO" pitchFamily="50" charset="-128"/>
                <a:ea typeface="HG丸ｺﾞｼｯｸM-PRO" pitchFamily="50" charset="-128"/>
              </a:rPr>
              <a:t>にボールの分を加算</a:t>
            </a:r>
            <a:r>
              <a:rPr lang="ja-JP" altLang="en-US" dirty="0" smtClean="0">
                <a:latin typeface="HG丸ｺﾞｼｯｸM-PRO" pitchFamily="50" charset="-128"/>
                <a:ea typeface="HG丸ｺﾞｼｯｸM-PRO" pitchFamily="50" charset="-128"/>
              </a:rPr>
              <a:t>して軌道を再計算する。</a:t>
            </a:r>
            <a:r>
              <a:rPr lang="ja-JP" altLang="en-US" dirty="0" smtClean="0">
                <a:latin typeface="HG丸ｺﾞｼｯｸM-PRO" pitchFamily="50" charset="-128"/>
                <a:ea typeface="HG丸ｺﾞｼｯｸM-PRO" pitchFamily="50" charset="-128"/>
              </a:rPr>
              <a:t>関節付近のエアバックを</a:t>
            </a:r>
            <a:r>
              <a:rPr lang="ja-JP" altLang="en-US" dirty="0" smtClean="0">
                <a:latin typeface="HG丸ｺﾞｼｯｸM-PRO" pitchFamily="50" charset="-128"/>
                <a:ea typeface="HG丸ｺﾞｼｯｸM-PRO" pitchFamily="50" charset="-128"/>
              </a:rPr>
              <a:t>膨らませることで関節の硬さを制御し、“</a:t>
            </a:r>
            <a:r>
              <a:rPr lang="ja-JP" altLang="en-US" dirty="0" smtClean="0">
                <a:latin typeface="HG丸ｺﾞｼｯｸM-PRO" pitchFamily="50" charset="-128"/>
                <a:ea typeface="HG丸ｺﾞｼｯｸM-PRO" pitchFamily="50" charset="-128"/>
              </a:rPr>
              <a:t>動きにくさ”としてボールを持っている感じをフィードバックする。</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注：</a:t>
            </a:r>
            <a:r>
              <a:rPr lang="en-US" altLang="ja-JP" dirty="0" smtClean="0">
                <a:latin typeface="HG丸ｺﾞｼｯｸM-PRO" pitchFamily="50" charset="-128"/>
                <a:ea typeface="HG丸ｺﾞｼｯｸM-PRO" pitchFamily="50" charset="-128"/>
              </a:rPr>
              <a:t>BSP(</a:t>
            </a:r>
            <a:r>
              <a:rPr lang="ja-JP" altLang="en-US" dirty="0" smtClean="0">
                <a:latin typeface="HG丸ｺﾞｼｯｸM-PRO" pitchFamily="50" charset="-128"/>
                <a:ea typeface="HG丸ｺﾞｼｯｸM-PRO" pitchFamily="50" charset="-128"/>
              </a:rPr>
              <a:t>身体部分慣性特性</a:t>
            </a:r>
            <a:r>
              <a:rPr lang="en-US" altLang="ja-JP"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1026" name="Picture 2" descr="Q:\Temporary Internet Files\Content.IE5\6GV7BNHL\MC9002817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V="1">
            <a:off x="6787194" y="4834577"/>
            <a:ext cx="2072239" cy="146206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Q:\Temporary Internet Files\Content.IE5\3ULPSPZA\MC9002330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39553" y="1484784"/>
            <a:ext cx="1485076" cy="1427839"/>
          </a:xfrm>
          <a:prstGeom prst="rect">
            <a:avLst/>
          </a:prstGeom>
          <a:noFill/>
          <a:extLst>
            <a:ext uri="{909E8E84-426E-40DD-AFC4-6F175D3DCCD1}">
              <a14:hiddenFill xmlns:a14="http://schemas.microsoft.com/office/drawing/2010/main">
                <a:solidFill>
                  <a:srgbClr val="FFFFFF"/>
                </a:solidFill>
              </a14:hiddenFill>
            </a:ext>
          </a:extLst>
        </p:spPr>
      </p:pic>
      <p:sp>
        <p:nvSpPr>
          <p:cNvPr id="8" name="円形吹き出し 7"/>
          <p:cNvSpPr/>
          <p:nvPr/>
        </p:nvSpPr>
        <p:spPr>
          <a:xfrm>
            <a:off x="5151321" y="5998973"/>
            <a:ext cx="2088232" cy="792088"/>
          </a:xfrm>
          <a:prstGeom prst="wedgeEllipseCallout">
            <a:avLst>
              <a:gd name="adj1" fmla="val 69730"/>
              <a:gd name="adj2" fmla="val -82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itchFamily="50" charset="-128"/>
                <a:ea typeface="HG丸ｺﾞｼｯｸM-PRO" pitchFamily="50" charset="-128"/>
              </a:rPr>
              <a:t>エアバック</a:t>
            </a:r>
            <a:endParaRPr kumimoji="1" lang="ja-JP" altLang="en-US"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749734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1143000"/>
          </a:xfrm>
        </p:spPr>
        <p:txBody>
          <a:bodyPr/>
          <a:lstStyle/>
          <a:p>
            <a:r>
              <a:rPr lang="ja-JP" altLang="en-US" u="sng" dirty="0">
                <a:solidFill>
                  <a:schemeClr val="tx1"/>
                </a:solidFill>
                <a:latin typeface="HG丸ｺﾞｼｯｸM-PRO" pitchFamily="50" charset="-128"/>
                <a:ea typeface="HG丸ｺﾞｼｯｸM-PRO" pitchFamily="50" charset="-128"/>
              </a:rPr>
              <a:t>７</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ボールを投げ、その進む方向を検出する</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dirty="0" smtClean="0">
                <a:latin typeface="HG丸ｺﾞｼｯｸM-PRO" pitchFamily="50" charset="-128"/>
                <a:ea typeface="HG丸ｺﾞｼｯｸM-PRO" pitchFamily="50" charset="-128"/>
              </a:rPr>
              <a:t>ドッジボール</a:t>
            </a:r>
            <a:r>
              <a:rPr lang="ja-JP" altLang="en-US" dirty="0" smtClean="0">
                <a:latin typeface="HG丸ｺﾞｼｯｸM-PRO" pitchFamily="50" charset="-128"/>
                <a:ea typeface="HG丸ｺﾞｼｯｸM-PRO" pitchFamily="50" charset="-128"/>
              </a:rPr>
              <a:t>は野球と異なり、ボールを投げっぱなしするわけではないので、実際にボールを投げるわけにはいかない</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利き手</a:t>
            </a:r>
            <a:r>
              <a:rPr lang="ja-JP" altLang="en-US" dirty="0" smtClean="0">
                <a:latin typeface="HG丸ｺﾞｼｯｸM-PRO" pitchFamily="50" charset="-128"/>
                <a:ea typeface="HG丸ｺﾞｼｯｸM-PRO" pitchFamily="50" charset="-128"/>
              </a:rPr>
              <a:t>にボールを掴んだ状態で固まって</a:t>
            </a:r>
            <a:r>
              <a:rPr lang="ja-JP" altLang="en-US" dirty="0" smtClean="0">
                <a:latin typeface="HG丸ｺﾞｼｯｸM-PRO" pitchFamily="50" charset="-128"/>
                <a:ea typeface="HG丸ｺﾞｼｯｸM-PRO" pitchFamily="50" charset="-128"/>
              </a:rPr>
              <a:t>いる</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グローブ</a:t>
            </a:r>
            <a:r>
              <a:rPr lang="ja-JP" altLang="en-US" dirty="0" smtClean="0">
                <a:latin typeface="HG丸ｺﾞｼｯｸM-PRO" pitchFamily="50" charset="-128"/>
                <a:ea typeface="HG丸ｺﾞｼｯｸM-PRO" pitchFamily="50" charset="-128"/>
              </a:rPr>
              <a:t>を装着。手自体の加速度から</a:t>
            </a:r>
            <a:r>
              <a:rPr lang="ja-JP" altLang="en-US" dirty="0" smtClean="0">
                <a:latin typeface="HG丸ｺﾞｼｯｸM-PRO" pitchFamily="50" charset="-128"/>
                <a:ea typeface="HG丸ｺﾞｼｯｸM-PRO" pitchFamily="50" charset="-128"/>
              </a:rPr>
              <a:t>ボール</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の</a:t>
            </a:r>
            <a:r>
              <a:rPr lang="ja-JP" altLang="en-US" dirty="0" smtClean="0">
                <a:latin typeface="HG丸ｺﾞｼｯｸM-PRO" pitchFamily="50" charset="-128"/>
                <a:ea typeface="HG丸ｺﾞｼｯｸM-PRO" pitchFamily="50" charset="-128"/>
              </a:rPr>
              <a:t>初速度を算出する</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
        <p:nvSpPr>
          <p:cNvPr id="4" name="右矢印 3"/>
          <p:cNvSpPr/>
          <p:nvPr/>
        </p:nvSpPr>
        <p:spPr>
          <a:xfrm>
            <a:off x="539552" y="3556451"/>
            <a:ext cx="72008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Q:\Temporary Internet Files\Content.IE5\6GV7BNHL\MC9002817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V="1">
            <a:off x="5666567" y="4622124"/>
            <a:ext cx="2347371" cy="1656185"/>
          </a:xfrm>
          <a:prstGeom prst="rect">
            <a:avLst/>
          </a:prstGeom>
          <a:noFill/>
          <a:extLst>
            <a:ext uri="{909E8E84-426E-40DD-AFC4-6F175D3DCCD1}">
              <a14:hiddenFill xmlns:a14="http://schemas.microsoft.com/office/drawing/2010/main">
                <a:solidFill>
                  <a:srgbClr val="FFFFFF"/>
                </a:solidFill>
              </a14:hiddenFill>
            </a:ext>
          </a:extLst>
        </p:spPr>
      </p:pic>
      <p:sp>
        <p:nvSpPr>
          <p:cNvPr id="7" name="円形吹き出し 6"/>
          <p:cNvSpPr/>
          <p:nvPr/>
        </p:nvSpPr>
        <p:spPr>
          <a:xfrm>
            <a:off x="3563888" y="5775560"/>
            <a:ext cx="2088232" cy="792088"/>
          </a:xfrm>
          <a:prstGeom prst="wedgeEllipseCallout">
            <a:avLst>
              <a:gd name="adj1" fmla="val 91307"/>
              <a:gd name="adj2" fmla="val -556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投げる形で固定</a:t>
            </a:r>
            <a:endParaRPr kumimoji="1" lang="ja-JP" altLang="en-US"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3036303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rmAutofit/>
          </a:bodyPr>
          <a:lstStyle/>
          <a:p>
            <a:r>
              <a:rPr lang="ja-JP" altLang="en-US" sz="2400" u="sng" dirty="0">
                <a:solidFill>
                  <a:schemeClr val="tx1"/>
                </a:solidFill>
                <a:latin typeface="HG丸ｺﾞｼｯｸM-PRO" pitchFamily="50" charset="-128"/>
                <a:ea typeface="HG丸ｺﾞｼｯｸM-PRO" pitchFamily="50" charset="-128"/>
              </a:rPr>
              <a:t>８</a:t>
            </a:r>
            <a:r>
              <a:rPr kumimoji="1" lang="ja-JP" altLang="en-US" sz="2400" u="sng" dirty="0" smtClean="0">
                <a:solidFill>
                  <a:schemeClr val="tx1"/>
                </a:solidFill>
                <a:latin typeface="HG丸ｺﾞｼｯｸM-PRO" pitchFamily="50" charset="-128"/>
                <a:ea typeface="HG丸ｺﾞｼｯｸM-PRO" pitchFamily="50" charset="-128"/>
              </a:rPr>
              <a:t>．</a:t>
            </a:r>
            <a:r>
              <a:rPr kumimoji="1" lang="ja-JP" altLang="en-US" sz="2400" u="sng" dirty="0" smtClean="0">
                <a:solidFill>
                  <a:schemeClr val="tx1"/>
                </a:solidFill>
                <a:latin typeface="HG丸ｺﾞｼｯｸM-PRO" pitchFamily="50" charset="-128"/>
                <a:ea typeface="HG丸ｺﾞｼｯｸM-PRO" pitchFamily="50" charset="-128"/>
              </a:rPr>
              <a:t>ボール</a:t>
            </a:r>
            <a:r>
              <a:rPr kumimoji="1" lang="ja-JP" altLang="en-US" sz="2400" u="sng" dirty="0" smtClean="0">
                <a:solidFill>
                  <a:schemeClr val="tx1"/>
                </a:solidFill>
                <a:latin typeface="HG丸ｺﾞｼｯｸM-PRO" pitchFamily="50" charset="-128"/>
                <a:ea typeface="HG丸ｺﾞｼｯｸM-PRO" pitchFamily="50" charset="-128"/>
              </a:rPr>
              <a:t>を</a:t>
            </a:r>
            <a:r>
              <a:rPr lang="ja-JP" altLang="en-US" sz="2400" u="sng" dirty="0" smtClean="0">
                <a:solidFill>
                  <a:schemeClr val="tx1"/>
                </a:solidFill>
                <a:latin typeface="HG丸ｺﾞｼｯｸM-PRO" pitchFamily="50" charset="-128"/>
                <a:ea typeface="HG丸ｺﾞｼｯｸM-PRO" pitchFamily="50" charset="-128"/>
              </a:rPr>
              <a:t>受け止め、その衝撃を体にフィードバックする</a:t>
            </a:r>
            <a:endParaRPr kumimoji="1" lang="ja-JP" altLang="en-US" sz="24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仮想的なボールと実際の手の位置の一致度と、受け止める際に指先の接触スイッチがタイミング良く押されているかで、ボールをキャッチ出来たかを判断する。</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ボールが当たった部分のエアバックを膨らまし</a:t>
            </a:r>
            <a:r>
              <a:rPr lang="ja-JP" altLang="en-US" dirty="0" smtClean="0">
                <a:latin typeface="HG丸ｺﾞｼｯｸM-PRO" pitchFamily="50" charset="-128"/>
                <a:ea typeface="HG丸ｺﾞｼｯｸM-PRO" pitchFamily="50" charset="-128"/>
              </a:rPr>
              <a:t>、衝撃を圧力</a:t>
            </a:r>
            <a:r>
              <a:rPr lang="ja-JP" altLang="en-US" dirty="0">
                <a:latin typeface="HG丸ｺﾞｼｯｸM-PRO" pitchFamily="50" charset="-128"/>
                <a:ea typeface="HG丸ｺﾞｼｯｸM-PRO" pitchFamily="50" charset="-128"/>
              </a:rPr>
              <a:t>として</a:t>
            </a:r>
            <a:r>
              <a:rPr lang="ja-JP" altLang="en-US" dirty="0" smtClean="0">
                <a:latin typeface="HG丸ｺﾞｼｯｸM-PRO" pitchFamily="50" charset="-128"/>
                <a:ea typeface="HG丸ｺﾞｼｯｸM-PRO" pitchFamily="50" charset="-128"/>
              </a:rPr>
              <a:t>フィードバックする。</a:t>
            </a:r>
            <a:endParaRPr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9" name="Picture 2" descr="Q:\Temporary Internet Files\Content.IE5\3ULPSPZA\MC9002998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190321" y="4581127"/>
            <a:ext cx="1725439" cy="1819275"/>
          </a:xfrm>
          <a:prstGeom prst="rect">
            <a:avLst/>
          </a:prstGeom>
          <a:noFill/>
          <a:extLst>
            <a:ext uri="{909E8E84-426E-40DD-AFC4-6F175D3DCCD1}">
              <a14:hiddenFill xmlns:a14="http://schemas.microsoft.com/office/drawing/2010/main">
                <a:solidFill>
                  <a:srgbClr val="FFFFFF"/>
                </a:solidFill>
              </a14:hiddenFill>
            </a:ext>
          </a:extLst>
        </p:spPr>
      </p:pic>
      <p:sp>
        <p:nvSpPr>
          <p:cNvPr id="10" name="円形吹き出し 9"/>
          <p:cNvSpPr/>
          <p:nvPr/>
        </p:nvSpPr>
        <p:spPr>
          <a:xfrm>
            <a:off x="3275856" y="5775560"/>
            <a:ext cx="2376264" cy="792088"/>
          </a:xfrm>
          <a:prstGeom prst="wedgeEllipseCallout">
            <a:avLst>
              <a:gd name="adj1" fmla="val 91307"/>
              <a:gd name="adj2" fmla="val -556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当たった部分を膨らます</a:t>
            </a:r>
            <a:endParaRPr kumimoji="1" lang="ja-JP" altLang="en-US"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4035083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rmAutofit/>
          </a:bodyPr>
          <a:lstStyle/>
          <a:p>
            <a:r>
              <a:rPr lang="ja-JP" altLang="en-US" sz="2400" u="sng" dirty="0">
                <a:solidFill>
                  <a:schemeClr val="tx1"/>
                </a:solidFill>
                <a:latin typeface="HG丸ｺﾞｼｯｸM-PRO" pitchFamily="50" charset="-128"/>
                <a:ea typeface="HG丸ｺﾞｼｯｸM-PRO" pitchFamily="50" charset="-128"/>
              </a:rPr>
              <a:t>９</a:t>
            </a:r>
            <a:r>
              <a:rPr kumimoji="1" lang="ja-JP" altLang="en-US" sz="2400" u="sng" dirty="0" smtClean="0">
                <a:solidFill>
                  <a:schemeClr val="tx1"/>
                </a:solidFill>
                <a:latin typeface="HG丸ｺﾞｼｯｸM-PRO" pitchFamily="50" charset="-128"/>
                <a:ea typeface="HG丸ｺﾞｼｯｸM-PRO" pitchFamily="50" charset="-128"/>
              </a:rPr>
              <a:t>．動きに合わせて視点を動かす</a:t>
            </a:r>
            <a:endParaRPr kumimoji="1" lang="ja-JP" altLang="en-US" sz="24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364097" y="1196752"/>
            <a:ext cx="7467600" cy="4873752"/>
          </a:xfrm>
        </p:spPr>
        <p:txBody>
          <a:bodyPr>
            <a:normAutofit/>
          </a:bodyPr>
          <a:lstStyle/>
          <a:p>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現在位置に合わせて画面の奥行を動かす。実寸大のフィールドで行うことも出来るが、動きを仮想的に倍増させることも可能。</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目線は常にフィールドの中央の一定の高さに向いているようにする。ジャンプした際には視点は見下ろす形になる。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内野と外野の動きは連動する。外野がボールを持った際には外野に視点が</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切り替わる。</a:t>
            </a:r>
            <a:endParaRPr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6" name="Picture 4" descr="C:\Documents and Settings\横瀬　真\デスクトップ\080817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4437112"/>
            <a:ext cx="4064708"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607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3600" u="sng" dirty="0" smtClean="0">
                <a:solidFill>
                  <a:schemeClr val="tx1"/>
                </a:solidFill>
                <a:latin typeface="HG丸ｺﾞｼｯｸM-PRO" pitchFamily="50" charset="-128"/>
                <a:ea typeface="HG丸ｺﾞｼｯｸM-PRO" pitchFamily="50" charset="-128"/>
              </a:rPr>
              <a:t>１０．</a:t>
            </a:r>
            <a:r>
              <a:rPr lang="en-US" altLang="ja-JP" sz="3600" u="sng" dirty="0" smtClean="0">
                <a:solidFill>
                  <a:schemeClr val="tx1"/>
                </a:solidFill>
                <a:latin typeface="HG丸ｺﾞｼｯｸM-PRO" pitchFamily="50" charset="-128"/>
                <a:ea typeface="HG丸ｺﾞｼｯｸM-PRO" pitchFamily="50" charset="-128"/>
              </a:rPr>
              <a:t>VR</a:t>
            </a:r>
            <a:r>
              <a:rPr lang="ja-JP" altLang="en-US" sz="3600" u="sng" dirty="0" smtClean="0">
                <a:solidFill>
                  <a:schemeClr val="tx1"/>
                </a:solidFill>
                <a:latin typeface="HG丸ｺﾞｼｯｸM-PRO" pitchFamily="50" charset="-128"/>
                <a:ea typeface="HG丸ｺﾞｼｯｸM-PRO" pitchFamily="50" charset="-128"/>
              </a:rPr>
              <a:t>だからこそ出来ることは？</a:t>
            </a:r>
            <a:endParaRPr kumimoji="1" lang="ja-JP" altLang="en-US" sz="36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395536" y="1268760"/>
            <a:ext cx="7467600" cy="4197080"/>
          </a:xfrm>
        </p:spPr>
        <p:txBody>
          <a:bodyPr>
            <a:normAutofit lnSpcReduction="10000"/>
          </a:bodyPr>
          <a:lstStyle/>
          <a:p>
            <a:pPr marL="0" indent="0">
              <a:buNone/>
            </a:pPr>
            <a:endParaRPr lang="en-US" altLang="ja-JP" sz="5400" dirty="0" smtClean="0">
              <a:latin typeface="HG丸ｺﾞｼｯｸM-PRO" pitchFamily="50" charset="-128"/>
              <a:ea typeface="HG丸ｺﾞｼｯｸM-PRO" pitchFamily="50" charset="-128"/>
            </a:endParaRPr>
          </a:p>
          <a:p>
            <a:r>
              <a:rPr lang="ja-JP" altLang="en-US" sz="5400" dirty="0" smtClean="0">
                <a:latin typeface="HG丸ｺﾞｼｯｸM-PRO" pitchFamily="50" charset="-128"/>
                <a:ea typeface="HG丸ｺﾞｼｯｸM-PRO" pitchFamily="50" charset="-128"/>
              </a:rPr>
              <a:t>変化球</a:t>
            </a:r>
            <a:endParaRPr lang="en-US" altLang="ja-JP" sz="5400" dirty="0" smtClean="0">
              <a:latin typeface="HG丸ｺﾞｼｯｸM-PRO" pitchFamily="50" charset="-128"/>
              <a:ea typeface="HG丸ｺﾞｼｯｸM-PRO" pitchFamily="50" charset="-128"/>
            </a:endParaRPr>
          </a:p>
          <a:p>
            <a:r>
              <a:rPr lang="ja-JP" altLang="en-US" sz="5400" dirty="0" smtClean="0">
                <a:latin typeface="HG丸ｺﾞｼｯｸM-PRO" pitchFamily="50" charset="-128"/>
                <a:ea typeface="HG丸ｺﾞｼｯｸM-PRO" pitchFamily="50" charset="-128"/>
              </a:rPr>
              <a:t>魔球</a:t>
            </a:r>
            <a:endParaRPr lang="en-US" altLang="ja-JP" sz="5400" dirty="0" smtClean="0">
              <a:latin typeface="HG丸ｺﾞｼｯｸM-PRO" pitchFamily="50" charset="-128"/>
              <a:ea typeface="HG丸ｺﾞｼｯｸM-PRO" pitchFamily="50" charset="-128"/>
            </a:endParaRPr>
          </a:p>
          <a:p>
            <a:r>
              <a:rPr lang="ja-JP" altLang="en-US" sz="5400" dirty="0" smtClean="0">
                <a:latin typeface="HG丸ｺﾞｼｯｸM-PRO" pitchFamily="50" charset="-128"/>
                <a:ea typeface="HG丸ｺﾞｼｯｸM-PRO" pitchFamily="50" charset="-128"/>
              </a:rPr>
              <a:t>大ジャンプショット</a:t>
            </a:r>
            <a:endParaRPr lang="en-US" altLang="ja-JP" sz="5400" dirty="0" smtClean="0">
              <a:latin typeface="HG丸ｺﾞｼｯｸM-PRO" pitchFamily="50" charset="-128"/>
              <a:ea typeface="HG丸ｺﾞｼｯｸM-PRO" pitchFamily="50" charset="-128"/>
            </a:endParaRPr>
          </a:p>
          <a:p>
            <a:r>
              <a:rPr lang="ja-JP" altLang="en-US" sz="5400" dirty="0" smtClean="0">
                <a:latin typeface="HG丸ｺﾞｼｯｸM-PRO" pitchFamily="50" charset="-128"/>
                <a:ea typeface="HG丸ｺﾞｼｯｸM-PRO" pitchFamily="50" charset="-128"/>
              </a:rPr>
              <a:t>水中プレイ</a:t>
            </a:r>
            <a:endParaRPr lang="en-US" altLang="ja-JP" sz="5400"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4274133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3600" u="sng" dirty="0" smtClean="0">
                <a:solidFill>
                  <a:schemeClr val="tx1"/>
                </a:solidFill>
                <a:latin typeface="HG丸ｺﾞｼｯｸM-PRO" pitchFamily="50" charset="-128"/>
                <a:ea typeface="HG丸ｺﾞｼｯｸM-PRO" pitchFamily="50" charset="-128"/>
              </a:rPr>
              <a:t>１１．変化球</a:t>
            </a:r>
            <a:endParaRPr kumimoji="1" lang="ja-JP" altLang="en-US" sz="36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sz="2800" dirty="0" smtClean="0">
                <a:latin typeface="HG丸ｺﾞｼｯｸM-PRO" pitchFamily="50" charset="-128"/>
                <a:ea typeface="HG丸ｺﾞｼｯｸM-PRO" pitchFamily="50" charset="-128"/>
              </a:rPr>
              <a:t>投げた後の手の捻り動作を検出し、それに合わせて仮想ボールの加速度を変化させる。</a:t>
            </a:r>
            <a:endParaRPr lang="en-US" altLang="ja-JP" sz="3200"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5123" name="Picture 3" descr="Q:\Temporary Internet Files\Content.IE5\E2O0MSOS\MC90042699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3625268"/>
            <a:ext cx="2499495" cy="2849367"/>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Q:\Temporary Internet Files\Content.IE5\3I89ZGF3\MC90022224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3068960"/>
            <a:ext cx="1436687" cy="1766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629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3600" u="sng" dirty="0" smtClean="0">
                <a:solidFill>
                  <a:schemeClr val="tx1"/>
                </a:solidFill>
                <a:latin typeface="HG丸ｺﾞｼｯｸM-PRO" pitchFamily="50" charset="-128"/>
                <a:ea typeface="HG丸ｺﾞｼｯｸM-PRO" pitchFamily="50" charset="-128"/>
              </a:rPr>
              <a:t>１２．魔球</a:t>
            </a:r>
            <a:endParaRPr kumimoji="1" lang="ja-JP" altLang="en-US" sz="36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263" y="4318000"/>
            <a:ext cx="3407832"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コンテンツ プレースホルダー 2"/>
          <p:cNvSpPr txBox="1">
            <a:spLocks/>
          </p:cNvSpPr>
          <p:nvPr/>
        </p:nvSpPr>
        <p:spPr>
          <a:xfrm>
            <a:off x="609600" y="1484784"/>
            <a:ext cx="7467600" cy="514156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r>
              <a:rPr lang="ja-JP" altLang="en-US" dirty="0" smtClean="0">
                <a:latin typeface="HG丸ｺﾞｼｯｸM-PRO" pitchFamily="50" charset="-128"/>
                <a:ea typeface="HG丸ｺﾞｼｯｸM-PRO" pitchFamily="50" charset="-128"/>
              </a:rPr>
              <a:t>投げる際の逆利き手のポーズにより</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魔球を発動する。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演出を派手にすると共に受ける側の衝撃の加わり方を工夫する。回転ボールなら受ける側の圧力を円描くように順々に加えることで受け止めても回転している感じを再現出来る。</a:t>
            </a:r>
            <a:endParaRPr lang="en-US" altLang="ja-JP" sz="2800"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Font typeface="Wingdings"/>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p:txBody>
      </p:sp>
      <p:pic>
        <p:nvPicPr>
          <p:cNvPr id="6147" name="Picture 3" descr="Q:\Temporary Internet Files\Content.IE5\6GV7BNHL\MC90028171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6535505" y="1128307"/>
            <a:ext cx="895350" cy="1838325"/>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5055407" y="4437112"/>
            <a:ext cx="3855544" cy="923330"/>
          </a:xfrm>
          <a:prstGeom prst="rect">
            <a:avLst/>
          </a:prstGeom>
          <a:noFill/>
        </p:spPr>
        <p:txBody>
          <a:bodyPr wrap="none" lIns="91440" tIns="45720" rIns="91440" bIns="45720">
            <a:spAutoFit/>
            <a:scene3d>
              <a:camera prst="orthographicFront">
                <a:rot lat="600000" lon="2400000" rev="1200000"/>
              </a:camera>
              <a:lightRig rig="soft" dir="t">
                <a:rot lat="0" lon="0" rev="10800000"/>
              </a:lightRig>
            </a:scene3d>
            <a:sp3d extrusionH="57150" contourW="12700" prstMaterial="matte">
              <a:bevelT w="38100"/>
              <a:bevelB w="25400"/>
              <a:extrusionClr>
                <a:srgbClr val="FFC000"/>
              </a:extrusionClr>
              <a:contourClr>
                <a:srgbClr val="FFC000"/>
              </a:contourClr>
            </a:sp3d>
          </a:bodyPr>
          <a:lstStyle/>
          <a:p>
            <a:pPr algn="ctr"/>
            <a:r>
              <a:rPr lang="ja-JP"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HG丸ｺﾞｼｯｸM-PRO" pitchFamily="50" charset="-128"/>
                <a:ea typeface="HG丸ｺﾞｼｯｸM-PRO" pitchFamily="50" charset="-128"/>
              </a:rPr>
              <a:t>ズドーン！</a:t>
            </a:r>
            <a:endParaRPr lang="ja-JP"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HG丸ｺﾞｼｯｸM-PRO" pitchFamily="50" charset="-128"/>
              <a:ea typeface="HG丸ｺﾞｼｯｸM-PRO" pitchFamily="50" charset="-128"/>
            </a:endParaRPr>
          </a:p>
        </p:txBody>
      </p:sp>
      <p:pic>
        <p:nvPicPr>
          <p:cNvPr id="10" name="Picture 2" descr="Q:\Temporary Internet Files\Content.IE5\3ULPSPZA\MC90029983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617961" y="4629717"/>
            <a:ext cx="1725439" cy="1819275"/>
          </a:xfrm>
          <a:prstGeom prst="rect">
            <a:avLst/>
          </a:prstGeom>
          <a:noFill/>
          <a:extLst>
            <a:ext uri="{909E8E84-426E-40DD-AFC4-6F175D3DCCD1}">
              <a14:hiddenFill xmlns:a14="http://schemas.microsoft.com/office/drawing/2010/main">
                <a:solidFill>
                  <a:srgbClr val="FFFFFF"/>
                </a:solidFill>
              </a14:hiddenFill>
            </a:ext>
          </a:extLst>
        </p:spPr>
      </p:pic>
      <p:sp>
        <p:nvSpPr>
          <p:cNvPr id="5" name="フローチャート : 結合子 4"/>
          <p:cNvSpPr/>
          <p:nvPr/>
        </p:nvSpPr>
        <p:spPr>
          <a:xfrm>
            <a:off x="2812662" y="5310837"/>
            <a:ext cx="1080120" cy="78881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8310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p:stCondLst>
                              <p:cond delay="1000"/>
                            </p:stCondLst>
                            <p:childTnLst>
                              <p:par>
                                <p:cTn id="12" presetID="8" presetClass="emph" presetSubtype="0" fill="hold" grpId="1" nodeType="afterEffect">
                                  <p:stCondLst>
                                    <p:cond delay="0"/>
                                  </p:stCondLst>
                                  <p:childTnLst>
                                    <p:animRot by="-43200000">
                                      <p:cBhvr>
                                        <p:cTn id="13"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3600" u="sng" dirty="0" smtClean="0">
                <a:solidFill>
                  <a:schemeClr val="tx1"/>
                </a:solidFill>
                <a:latin typeface="HG丸ｺﾞｼｯｸM-PRO" pitchFamily="50" charset="-128"/>
                <a:ea typeface="HG丸ｺﾞｼｯｸM-PRO" pitchFamily="50" charset="-128"/>
              </a:rPr>
              <a:t>１３．大ジャンプショット</a:t>
            </a:r>
            <a:endParaRPr kumimoji="1" lang="ja-JP" altLang="en-US" sz="36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endParaRPr lang="en-US" altLang="ja-JP" sz="3200"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
        <p:nvSpPr>
          <p:cNvPr id="6" name="コンテンツ プレースホルダー 2"/>
          <p:cNvSpPr txBox="1">
            <a:spLocks/>
          </p:cNvSpPr>
          <p:nvPr/>
        </p:nvSpPr>
        <p:spPr>
          <a:xfrm>
            <a:off x="609600" y="1752600"/>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r>
              <a:rPr lang="ja-JP" altLang="en-US" sz="2800" dirty="0" smtClean="0">
                <a:latin typeface="HG丸ｺﾞｼｯｸM-PRO" pitchFamily="50" charset="-128"/>
                <a:ea typeface="HG丸ｺﾞｼｯｸM-PRO" pitchFamily="50" charset="-128"/>
              </a:rPr>
              <a:t>仮想空間の高さ方向の動きを拡大。</a:t>
            </a:r>
            <a:endParaRPr lang="en-US" altLang="ja-JP" sz="2800" dirty="0" smtClean="0">
              <a:latin typeface="HG丸ｺﾞｼｯｸM-PRO" pitchFamily="50" charset="-128"/>
              <a:ea typeface="HG丸ｺﾞｼｯｸM-PRO" pitchFamily="50" charset="-128"/>
            </a:endParaRPr>
          </a:p>
          <a:p>
            <a:r>
              <a:rPr lang="ja-JP" altLang="en-US" sz="2800" dirty="0" smtClean="0">
                <a:latin typeface="HG丸ｺﾞｼｯｸM-PRO" pitchFamily="50" charset="-128"/>
                <a:ea typeface="HG丸ｺﾞｼｯｸM-PRO" pitchFamily="50" charset="-128"/>
              </a:rPr>
              <a:t>拡大した分だけ重力加速度も拡大すれば、接地の瞬間は同時になり不自然な感じは</a:t>
            </a:r>
            <a:endParaRPr lang="en-US" altLang="ja-JP" sz="2800" dirty="0" smtClean="0">
              <a:latin typeface="HG丸ｺﾞｼｯｸM-PRO" pitchFamily="50" charset="-128"/>
              <a:ea typeface="HG丸ｺﾞｼｯｸM-PRO" pitchFamily="50" charset="-128"/>
            </a:endParaRPr>
          </a:p>
          <a:p>
            <a:pPr marL="0" indent="0">
              <a:buNone/>
            </a:pPr>
            <a:r>
              <a:rPr lang="ja-JP" altLang="en-US" sz="2800" dirty="0" smtClean="0">
                <a:latin typeface="HG丸ｺﾞｼｯｸM-PRO" pitchFamily="50" charset="-128"/>
                <a:ea typeface="HG丸ｺﾞｼｯｸM-PRO" pitchFamily="50" charset="-128"/>
              </a:rPr>
              <a:t>   軽減すると思われる。</a:t>
            </a:r>
            <a:endParaRPr lang="en-US" altLang="ja-JP" sz="3200"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Font typeface="Wingdings"/>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p:txBody>
      </p:sp>
      <p:pic>
        <p:nvPicPr>
          <p:cNvPr id="7170" name="Picture 2" descr="Q:\Temporary Internet Files\Content.IE5\3ULPSPZA\MC9002330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939884" flipH="1">
            <a:off x="4448497" y="3641268"/>
            <a:ext cx="1703198" cy="162793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Q:\Temporary Internet Files\Content.IE5\3ULPSPZA\MP90028514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5662118"/>
            <a:ext cx="1468338" cy="964234"/>
          </a:xfrm>
          <a:prstGeom prst="rect">
            <a:avLst/>
          </a:prstGeom>
          <a:noFill/>
          <a:extLst>
            <a:ext uri="{909E8E84-426E-40DD-AFC4-6F175D3DCCD1}">
              <a14:hiddenFill xmlns:a14="http://schemas.microsoft.com/office/drawing/2010/main">
                <a:solidFill>
                  <a:srgbClr val="FFFFFF"/>
                </a:solidFill>
              </a14:hiddenFill>
            </a:ext>
          </a:extLst>
        </p:spPr>
      </p:pic>
      <p:sp>
        <p:nvSpPr>
          <p:cNvPr id="4" name="上矢印 3"/>
          <p:cNvSpPr/>
          <p:nvPr/>
        </p:nvSpPr>
        <p:spPr>
          <a:xfrm rot="19083011">
            <a:off x="6126090" y="4689040"/>
            <a:ext cx="864096" cy="178107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34413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3600" u="sng" dirty="0" smtClean="0">
                <a:solidFill>
                  <a:schemeClr val="tx1"/>
                </a:solidFill>
                <a:latin typeface="HG丸ｺﾞｼｯｸM-PRO" pitchFamily="50" charset="-128"/>
                <a:ea typeface="HG丸ｺﾞｼｯｸM-PRO" pitchFamily="50" charset="-128"/>
              </a:rPr>
              <a:t>１４．水中プレイ</a:t>
            </a:r>
            <a:endParaRPr kumimoji="1" lang="ja-JP" altLang="en-US" sz="36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endParaRPr lang="en-US" altLang="ja-JP" sz="3200"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
        <p:nvSpPr>
          <p:cNvPr id="6" name="コンテンツ プレースホルダー 2"/>
          <p:cNvSpPr txBox="1">
            <a:spLocks/>
          </p:cNvSpPr>
          <p:nvPr/>
        </p:nvSpPr>
        <p:spPr>
          <a:xfrm>
            <a:off x="609600" y="1752600"/>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r>
              <a:rPr lang="ja-JP" altLang="en-US" sz="2800" dirty="0" smtClean="0">
                <a:latin typeface="HG丸ｺﾞｼｯｸM-PRO" pitchFamily="50" charset="-128"/>
                <a:ea typeface="HG丸ｺﾞｼｯｸM-PRO" pitchFamily="50" charset="-128"/>
              </a:rPr>
              <a:t>エアバックで関節の動きにくさを制御し、水中で動いている感じの抵抗を再現する。</a:t>
            </a:r>
            <a:endParaRPr lang="en-US" altLang="ja-JP" sz="2800" dirty="0" smtClean="0">
              <a:latin typeface="HG丸ｺﾞｼｯｸM-PRO" pitchFamily="50" charset="-128"/>
              <a:ea typeface="HG丸ｺﾞｼｯｸM-PRO" pitchFamily="50" charset="-128"/>
            </a:endParaRPr>
          </a:p>
          <a:p>
            <a:r>
              <a:rPr lang="ja-JP" altLang="en-US" sz="2800" dirty="0" smtClean="0">
                <a:latin typeface="HG丸ｺﾞｼｯｸM-PRO" pitchFamily="50" charset="-128"/>
                <a:ea typeface="HG丸ｺﾞｼｯｸM-PRO" pitchFamily="50" charset="-128"/>
              </a:rPr>
              <a:t>ボールも通常より減速率を上げ、水の粘性抵抗を受けている感じを再現する。</a:t>
            </a:r>
            <a:endParaRPr lang="en-US" altLang="ja-JP" sz="2800" dirty="0" smtClean="0">
              <a:latin typeface="HG丸ｺﾞｼｯｸM-PRO" pitchFamily="50" charset="-128"/>
              <a:ea typeface="HG丸ｺﾞｼｯｸM-PRO" pitchFamily="50" charset="-128"/>
            </a:endParaRPr>
          </a:p>
          <a:p>
            <a:r>
              <a:rPr lang="ja-JP" altLang="en-US" sz="2800" dirty="0" smtClean="0">
                <a:latin typeface="HG丸ｺﾞｼｯｸM-PRO" pitchFamily="50" charset="-128"/>
                <a:ea typeface="HG丸ｺﾞｼｯｸM-PRO" pitchFamily="50" charset="-128"/>
              </a:rPr>
              <a:t>浮力は再現不可なので水中で</a:t>
            </a:r>
            <a:r>
              <a:rPr lang="ja-JP" altLang="en-US" sz="2800" dirty="0">
                <a:latin typeface="HG丸ｺﾞｼｯｸM-PRO" pitchFamily="50" charset="-128"/>
                <a:ea typeface="HG丸ｺﾞｼｯｸM-PRO" pitchFamily="50" charset="-128"/>
              </a:rPr>
              <a:t>重り</a:t>
            </a:r>
            <a:r>
              <a:rPr lang="ja-JP" altLang="en-US" sz="2800" dirty="0" smtClean="0">
                <a:latin typeface="HG丸ｺﾞｼｯｸM-PRO" pitchFamily="50" charset="-128"/>
                <a:ea typeface="HG丸ｺﾞｼｯｸM-PRO" pitchFamily="50" charset="-128"/>
              </a:rPr>
              <a:t>を着けながらプレイする感じを目指す。</a:t>
            </a:r>
            <a:endParaRPr lang="en-US" altLang="ja-JP" sz="2800"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Font typeface="Wingdings"/>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p:txBody>
      </p:sp>
      <p:pic>
        <p:nvPicPr>
          <p:cNvPr id="8196" name="Picture 4" descr="Q:\Temporary Internet Files\Content.IE5\6GV7BNHL\MP90040656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4599347"/>
            <a:ext cx="3122898" cy="2081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682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88"/>
            <a:ext cx="8424936" cy="580926"/>
          </a:xfrm>
        </p:spPr>
        <p:txBody>
          <a:bodyPr>
            <a:noAutofit/>
          </a:bodyPr>
          <a:lstStyle/>
          <a:p>
            <a:r>
              <a:rPr lang="ja-JP" altLang="en-US" sz="2800" u="sng" dirty="0" smtClean="0">
                <a:solidFill>
                  <a:schemeClr val="tx1"/>
                </a:solidFill>
                <a:latin typeface="HG丸ｺﾞｼｯｸM-PRO" pitchFamily="50" charset="-128"/>
                <a:ea typeface="HG丸ｺﾞｼｯｸM-PRO" pitchFamily="50" charset="-128"/>
              </a:rPr>
              <a:t>１５．まとめ</a:t>
            </a:r>
            <a:endParaRPr kumimoji="1" lang="ja-JP" altLang="en-US" sz="2800"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lnSpcReduction="10000"/>
          </a:bodyPr>
          <a:lstStyle/>
          <a:p>
            <a:pPr marL="0" indent="0">
              <a:buNone/>
            </a:pPr>
            <a:r>
              <a:rPr lang="ja-JP" altLang="en-US" b="1" u="sng" dirty="0" smtClean="0">
                <a:latin typeface="HG丸ｺﾞｼｯｸM-PRO" pitchFamily="50" charset="-128"/>
                <a:ea typeface="HG丸ｺﾞｼｯｸM-PRO" pitchFamily="50" charset="-128"/>
              </a:rPr>
              <a:t>このシステムで出来ること</a:t>
            </a:r>
            <a:endParaRPr lang="en-US" altLang="ja-JP" b="1" u="sng"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仮想的なボールを投げることが出来る。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仮想的なボールを受け止めることが出来る。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仮想的なボールを持つことが出来る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衝撃を圧力として感じることが出来る。</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仮想的に身体運動を拡張することが出来る。</a:t>
            </a:r>
            <a:endParaRPr lang="en-US" altLang="ja-JP" dirty="0" smtClean="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複数人</a:t>
            </a:r>
            <a:r>
              <a:rPr lang="ja-JP" altLang="en-US" dirty="0" smtClean="0">
                <a:latin typeface="HG丸ｺﾞｼｯｸM-PRO" pitchFamily="50" charset="-128"/>
                <a:ea typeface="HG丸ｺﾞｼｯｸM-PRO" pitchFamily="50" charset="-128"/>
              </a:rPr>
              <a:t>プレイおよび対戦プレイ</a:t>
            </a:r>
            <a:endParaRPr lang="en-US" altLang="ja-JP" dirty="0" smtClean="0">
              <a:latin typeface="HG丸ｺﾞｼｯｸM-PRO" pitchFamily="50" charset="-128"/>
              <a:ea typeface="HG丸ｺﾞｼｯｸM-PRO" pitchFamily="50" charset="-128"/>
            </a:endParaRPr>
          </a:p>
          <a:p>
            <a:pPr marL="0" indent="0">
              <a:buNone/>
            </a:pPr>
            <a:r>
              <a:rPr lang="ja-JP" altLang="en-US" b="1" u="sng" dirty="0" smtClean="0">
                <a:latin typeface="HG丸ｺﾞｼｯｸM-PRO" pitchFamily="50" charset="-128"/>
                <a:ea typeface="HG丸ｺﾞｼｯｸM-PRO" pitchFamily="50" charset="-128"/>
              </a:rPr>
              <a:t>このシステムで出来ないこと</a:t>
            </a:r>
            <a:endParaRPr lang="en-US" altLang="ja-JP" b="1" u="sng"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プレイヤーがボールに押し込まれる（実際のプレイヤーの位置や姿勢を動かす）</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外野に後ろから狙われる（全方位ディスプレイ）</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a:t>
            </a:r>
            <a:r>
              <a:rPr lang="ja-JP" altLang="en-US" sz="2000" dirty="0" smtClean="0">
                <a:latin typeface="HG丸ｺﾞｼｯｸM-PRO" pitchFamily="50" charset="-128"/>
                <a:ea typeface="HG丸ｺﾞｼｯｸM-PRO" pitchFamily="50" charset="-128"/>
              </a:rPr>
              <a:t>この場合、エアコンンプレッサからの安定供給が難しい）</a:t>
            </a:r>
            <a:endParaRPr lang="en-US" altLang="ja-JP" sz="2000"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37321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smtClean="0">
                <a:solidFill>
                  <a:schemeClr val="tx1"/>
                </a:solidFill>
                <a:latin typeface="HG丸ｺﾞｼｯｸM-PRO" pitchFamily="50" charset="-128"/>
                <a:ea typeface="HG丸ｺﾞｼｯｸM-PRO" pitchFamily="50" charset="-128"/>
              </a:rPr>
              <a:t>１．背景</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lstStyle/>
          <a:p>
            <a:r>
              <a:rPr lang="en-US" altLang="ja-JP" dirty="0" smtClean="0">
                <a:latin typeface="HG丸ｺﾞｼｯｸM-PRO" pitchFamily="50" charset="-128"/>
                <a:ea typeface="HG丸ｺﾞｼｯｸM-PRO" pitchFamily="50" charset="-128"/>
              </a:rPr>
              <a:t>VR</a:t>
            </a:r>
            <a:r>
              <a:rPr lang="ja-JP" altLang="en-US" dirty="0" smtClean="0">
                <a:latin typeface="HG丸ｺﾞｼｯｸM-PRO" pitchFamily="50" charset="-128"/>
                <a:ea typeface="HG丸ｺﾞｼｯｸM-PRO" pitchFamily="50" charset="-128"/>
              </a:rPr>
              <a:t>のエンターテイメントとしての使用と</a:t>
            </a:r>
            <a:r>
              <a:rPr lang="ja-JP" altLang="en-US" dirty="0" smtClean="0">
                <a:latin typeface="HG丸ｺﾞｼｯｸM-PRO" pitchFamily="50" charset="-128"/>
                <a:ea typeface="HG丸ｺﾞｼｯｸM-PRO" pitchFamily="50" charset="-128"/>
              </a:rPr>
              <a:t>して</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まず</a:t>
            </a:r>
            <a:r>
              <a:rPr lang="ja-JP" altLang="en-US" dirty="0" smtClean="0">
                <a:latin typeface="HG丸ｺﾞｼｯｸM-PRO" pitchFamily="50" charset="-128"/>
                <a:ea typeface="HG丸ｺﾞｼｯｸM-PRO" pitchFamily="50" charset="-128"/>
              </a:rPr>
              <a:t>思いつくのがスポーツ（特に球技）関係</a:t>
            </a:r>
            <a:endParaRPr kumimoji="1" lang="ja-JP" altLang="en-US" dirty="0">
              <a:latin typeface="HG丸ｺﾞｼｯｸM-PRO" pitchFamily="50" charset="-128"/>
              <a:ea typeface="HG丸ｺﾞｼｯｸM-PRO" pitchFamily="50" charset="-128"/>
            </a:endParaRPr>
          </a:p>
        </p:txBody>
      </p:sp>
      <p:pic>
        <p:nvPicPr>
          <p:cNvPr id="1027" name="Picture 3" descr="Q:\Temporary Internet Files\Content.IE5\3I89ZGF3\MC9003506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2492896"/>
            <a:ext cx="3064490" cy="3730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Q:\Temporary Internet Files\Content.IE5\3I89ZGF3\MC9003506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2492896"/>
            <a:ext cx="3176780"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074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smtClean="0">
                <a:solidFill>
                  <a:schemeClr val="tx1"/>
                </a:solidFill>
                <a:latin typeface="HG丸ｺﾞｼｯｸM-PRO" pitchFamily="50" charset="-128"/>
                <a:ea typeface="HG丸ｺﾞｼｯｸM-PRO" pitchFamily="50" charset="-128"/>
              </a:rPr>
              <a:t>２．先行研究</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457200" y="1600200"/>
            <a:ext cx="8003232" cy="4873752"/>
          </a:xfrm>
        </p:spPr>
        <p:txBody>
          <a:bodyPr>
            <a:normAutofit/>
          </a:bodyPr>
          <a:lstStyle/>
          <a:p>
            <a:pPr marL="0" indent="0">
              <a:buNone/>
            </a:pPr>
            <a:r>
              <a:rPr kumimoji="1" lang="ja-JP" altLang="en-US" u="sng" dirty="0" smtClean="0">
                <a:latin typeface="HG丸ｺﾞｼｯｸM-PRO" pitchFamily="50" charset="-128"/>
                <a:ea typeface="HG丸ｺﾞｼｯｸM-PRO" pitchFamily="50" charset="-128"/>
              </a:rPr>
              <a:t>加速度センサとのれん状スクリーンを用いたピッチング</a:t>
            </a:r>
            <a:r>
              <a:rPr kumimoji="1" lang="en-US" altLang="ja-JP" u="sng" dirty="0" smtClean="0">
                <a:latin typeface="HG丸ｺﾞｼｯｸM-PRO" pitchFamily="50" charset="-128"/>
                <a:ea typeface="HG丸ｺﾞｼｯｸM-PRO" pitchFamily="50" charset="-128"/>
              </a:rPr>
              <a:t>VR</a:t>
            </a:r>
            <a:r>
              <a:rPr kumimoji="1" lang="ja-JP" altLang="en-US" u="sng" dirty="0" smtClean="0">
                <a:latin typeface="HG丸ｺﾞｼｯｸM-PRO" pitchFamily="50" charset="-128"/>
                <a:ea typeface="HG丸ｺﾞｼｯｸM-PRO" pitchFamily="50" charset="-128"/>
              </a:rPr>
              <a:t>アプリケーション</a:t>
            </a:r>
            <a:endParaRPr kumimoji="1" lang="en-US" altLang="ja-JP" u="sng" dirty="0" smtClean="0">
              <a:latin typeface="HG丸ｺﾞｼｯｸM-PRO" pitchFamily="50" charset="-128"/>
              <a:ea typeface="HG丸ｺﾞｼｯｸM-PRO" pitchFamily="50" charset="-128"/>
            </a:endParaRPr>
          </a:p>
          <a:p>
            <a:endParaRPr lang="en-US" altLang="ja-JP" dirty="0" smtClean="0"/>
          </a:p>
          <a:p>
            <a:endParaRPr lang="en-US" altLang="ja-JP" dirty="0" smtClean="0"/>
          </a:p>
          <a:p>
            <a:endParaRPr lang="en-US" altLang="ja-JP" dirty="0"/>
          </a:p>
          <a:p>
            <a:endParaRPr lang="en-US" altLang="ja-JP" dirty="0"/>
          </a:p>
          <a:p>
            <a:r>
              <a:rPr lang="ja-JP" altLang="en-US" dirty="0" smtClean="0">
                <a:latin typeface="HG丸ｺﾞｼｯｸM-PRO" pitchFamily="50" charset="-128"/>
                <a:ea typeface="HG丸ｺﾞｼｯｸM-PRO" pitchFamily="50" charset="-128"/>
              </a:rPr>
              <a:t>枠とボール内にセンサを配置</a:t>
            </a:r>
            <a:endParaRPr lang="en-US" altLang="ja-JP" dirty="0" smtClean="0">
              <a:latin typeface="HG丸ｺﾞｼｯｸM-PRO" pitchFamily="50" charset="-128"/>
              <a:ea typeface="HG丸ｺﾞｼｯｸM-PRO" pitchFamily="50" charset="-128"/>
            </a:endParaRPr>
          </a:p>
          <a:p>
            <a:r>
              <a:rPr kumimoji="1" lang="ja-JP" altLang="en-US" dirty="0" smtClean="0">
                <a:latin typeface="HG丸ｺﾞｼｯｸM-PRO" pitchFamily="50" charset="-128"/>
                <a:ea typeface="HG丸ｺﾞｼｯｸM-PRO" pitchFamily="50" charset="-128"/>
              </a:rPr>
              <a:t>投げたボールの方向と位置を</a:t>
            </a:r>
            <a:r>
              <a:rPr lang="ja-JP" altLang="en-US" dirty="0" smtClean="0">
                <a:latin typeface="HG丸ｺﾞｼｯｸM-PRO" pitchFamily="50" charset="-128"/>
                <a:ea typeface="HG丸ｺﾞｼｯｸM-PRO" pitchFamily="50" charset="-128"/>
              </a:rPr>
              <a:t>算出し、</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のれん状スクリーンに映像</a:t>
            </a:r>
            <a:r>
              <a:rPr lang="ja-JP" altLang="en-US" dirty="0">
                <a:latin typeface="HG丸ｺﾞｼｯｸM-PRO" pitchFamily="50" charset="-128"/>
                <a:ea typeface="HG丸ｺﾞｼｯｸM-PRO" pitchFamily="50" charset="-128"/>
              </a:rPr>
              <a:t>と</a:t>
            </a:r>
            <a:r>
              <a:rPr lang="ja-JP" altLang="en-US" dirty="0" smtClean="0">
                <a:latin typeface="HG丸ｺﾞｼｯｸM-PRO" pitchFamily="50" charset="-128"/>
                <a:ea typeface="HG丸ｺﾞｼｯｸM-PRO" pitchFamily="50" charset="-128"/>
              </a:rPr>
              <a:t>して映しだす。</a:t>
            </a:r>
            <a:endParaRPr lang="en-US" altLang="ja-JP" dirty="0">
              <a:latin typeface="HG丸ｺﾞｼｯｸM-PRO" pitchFamily="50" charset="-128"/>
              <a:ea typeface="HG丸ｺﾞｼｯｸM-PRO" pitchFamily="50" charset="-128"/>
            </a:endParaRPr>
          </a:p>
          <a:p>
            <a:pPr marL="0" indent="0">
              <a:buNone/>
            </a:pPr>
            <a:endParaRPr kumimoji="1" lang="en-US" altLang="ja-JP" dirty="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出典：</a:t>
            </a:r>
            <a:r>
              <a:rPr lang="zh-TW" altLang="en-US" dirty="0" smtClean="0">
                <a:latin typeface="HG丸ｺﾞｼｯｸM-PRO" pitchFamily="50" charset="-128"/>
                <a:ea typeface="HG丸ｺﾞｼｯｸM-PRO" pitchFamily="50" charset="-128"/>
              </a:rPr>
              <a:t>芸術</a:t>
            </a:r>
            <a:r>
              <a:rPr lang="zh-TW" altLang="en-US" dirty="0">
                <a:latin typeface="HG丸ｺﾞｼｯｸM-PRO" pitchFamily="50" charset="-128"/>
                <a:ea typeface="HG丸ｺﾞｼｯｸM-PRO" pitchFamily="50" charset="-128"/>
              </a:rPr>
              <a:t>科学会論文誌 </a:t>
            </a:r>
            <a:r>
              <a:rPr lang="en-US" altLang="zh-TW" dirty="0">
                <a:latin typeface="HG丸ｺﾞｼｯｸM-PRO" pitchFamily="50" charset="-128"/>
                <a:ea typeface="HG丸ｺﾞｼｯｸM-PRO" pitchFamily="50" charset="-128"/>
              </a:rPr>
              <a:t>5(2), 33-44, 2006</a:t>
            </a:r>
            <a:endParaRPr kumimoji="1" lang="ja-JP" altLang="en-US" dirty="0">
              <a:latin typeface="HG丸ｺﾞｼｯｸM-PRO" pitchFamily="50" charset="-128"/>
              <a:ea typeface="HG丸ｺﾞｼｯｸM-PRO" pitchFamily="50" charset="-12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2167573"/>
            <a:ext cx="4137403" cy="1992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2516091"/>
            <a:ext cx="1681942" cy="162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59" y="2516091"/>
            <a:ext cx="1632019" cy="1620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8560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solidFill>
                  <a:schemeClr val="tx1"/>
                </a:solidFill>
                <a:latin typeface="HG丸ｺﾞｼｯｸM-PRO" pitchFamily="50" charset="-128"/>
                <a:ea typeface="HG丸ｺﾞｼｯｸM-PRO" pitchFamily="50" charset="-128"/>
              </a:rPr>
              <a:t>３</a:t>
            </a:r>
            <a:r>
              <a:rPr kumimoji="1" lang="ja-JP" altLang="en-US" u="sng" dirty="0" smtClean="0">
                <a:solidFill>
                  <a:schemeClr val="tx1"/>
                </a:solidFill>
                <a:latin typeface="HG丸ｺﾞｼｯｸM-PRO" pitchFamily="50" charset="-128"/>
                <a:ea typeface="HG丸ｺﾞｼｯｸM-PRO" pitchFamily="50" charset="-128"/>
              </a:rPr>
              <a:t>．目的</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fontScale="92500" lnSpcReduction="10000"/>
          </a:bodyPr>
          <a:lstStyle/>
          <a:p>
            <a:r>
              <a:rPr lang="ja-JP" altLang="en-US" sz="2200" dirty="0">
                <a:latin typeface="HG丸ｺﾞｼｯｸM-PRO" pitchFamily="50" charset="-128"/>
                <a:ea typeface="HG丸ｺﾞｼｯｸM-PRO" pitchFamily="50" charset="-128"/>
              </a:rPr>
              <a:t>球技</a:t>
            </a:r>
            <a:r>
              <a:rPr kumimoji="1" lang="ja-JP" altLang="en-US" sz="2200" dirty="0" smtClean="0">
                <a:latin typeface="HG丸ｺﾞｼｯｸM-PRO" pitchFamily="50" charset="-128"/>
                <a:ea typeface="HG丸ｺﾞｼｯｸM-PRO" pitchFamily="50" charset="-128"/>
              </a:rPr>
              <a:t>においてもっと全身で感じることが出来る</a:t>
            </a:r>
            <a:r>
              <a:rPr kumimoji="1" lang="en-US" altLang="ja-JP" sz="2200" dirty="0" smtClean="0">
                <a:latin typeface="HG丸ｺﾞｼｯｸM-PRO" pitchFamily="50" charset="-128"/>
                <a:ea typeface="HG丸ｺﾞｼｯｸM-PRO" pitchFamily="50" charset="-128"/>
              </a:rPr>
              <a:t>VR</a:t>
            </a:r>
            <a:r>
              <a:rPr kumimoji="1" lang="ja-JP" altLang="en-US" sz="2200" dirty="0" smtClean="0">
                <a:latin typeface="HG丸ｺﾞｼｯｸM-PRO" pitchFamily="50" charset="-128"/>
                <a:ea typeface="HG丸ｺﾞｼｯｸM-PRO" pitchFamily="50" charset="-128"/>
              </a:rPr>
              <a:t>システムを製作したい。</a:t>
            </a:r>
            <a:endParaRPr kumimoji="1" lang="en-US" altLang="ja-JP" sz="2200" dirty="0" smtClean="0">
              <a:latin typeface="HG丸ｺﾞｼｯｸM-PRO" pitchFamily="50" charset="-128"/>
              <a:ea typeface="HG丸ｺﾞｼｯｸM-PRO" pitchFamily="50" charset="-128"/>
            </a:endParaRPr>
          </a:p>
          <a:p>
            <a:r>
              <a:rPr lang="ja-JP" altLang="en-US" sz="2200" dirty="0" smtClean="0">
                <a:latin typeface="HG丸ｺﾞｼｯｸM-PRO" pitchFamily="50" charset="-128"/>
                <a:ea typeface="HG丸ｺﾞｼｯｸM-PRO" pitchFamily="50" charset="-128"/>
              </a:rPr>
              <a:t>ボールを投げるだけではなく、ボールを受け止めたい</a:t>
            </a:r>
            <a:r>
              <a:rPr lang="ja-JP" altLang="en-US" sz="2200" dirty="0" smtClean="0">
                <a:latin typeface="HG丸ｺﾞｼｯｸM-PRO" pitchFamily="50" charset="-128"/>
                <a:ea typeface="HG丸ｺﾞｼｯｸM-PRO" pitchFamily="50" charset="-128"/>
              </a:rPr>
              <a:t>。</a:t>
            </a:r>
            <a:endParaRPr lang="en-US" altLang="ja-JP" sz="2200" dirty="0" smtClean="0">
              <a:latin typeface="HG丸ｺﾞｼｯｸM-PRO" pitchFamily="50" charset="-128"/>
              <a:ea typeface="HG丸ｺﾞｼｯｸM-PRO" pitchFamily="50" charset="-128"/>
            </a:endParaRPr>
          </a:p>
          <a:p>
            <a:endParaRPr lang="en-US" altLang="ja-JP" sz="2000" dirty="0">
              <a:latin typeface="HG丸ｺﾞｼｯｸM-PRO" pitchFamily="50" charset="-128"/>
              <a:ea typeface="HG丸ｺﾞｼｯｸM-PRO" pitchFamily="50" charset="-128"/>
            </a:endParaRPr>
          </a:p>
          <a:p>
            <a:endParaRPr lang="en-US" altLang="ja-JP" sz="2000" dirty="0" smtClean="0">
              <a:latin typeface="HG丸ｺﾞｼｯｸM-PRO" pitchFamily="50" charset="-128"/>
              <a:ea typeface="HG丸ｺﾞｼｯｸM-PRO" pitchFamily="50" charset="-128"/>
            </a:endParaRPr>
          </a:p>
          <a:p>
            <a:endParaRPr lang="en-US" altLang="ja-JP" sz="2000" dirty="0" smtClean="0">
              <a:latin typeface="HG丸ｺﾞｼｯｸM-PRO" pitchFamily="50" charset="-128"/>
              <a:ea typeface="HG丸ｺﾞｼｯｸM-PRO" pitchFamily="50" charset="-128"/>
            </a:endParaRPr>
          </a:p>
          <a:p>
            <a:endParaRPr kumimoji="1"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r>
              <a:rPr kumimoji="1" lang="ja-JP" altLang="en-US" sz="3600" dirty="0" smtClean="0">
                <a:latin typeface="HG丸ｺﾞｼｯｸM-PRO" pitchFamily="50" charset="-128"/>
                <a:ea typeface="HG丸ｺﾞｼｯｸM-PRO" pitchFamily="50" charset="-128"/>
              </a:rPr>
              <a:t>　　</a:t>
            </a:r>
            <a:r>
              <a:rPr kumimoji="1" lang="ja-JP" altLang="en-US" sz="3600" dirty="0" smtClean="0">
                <a:latin typeface="HG丸ｺﾞｼｯｸM-PRO" pitchFamily="50" charset="-128"/>
                <a:ea typeface="HG丸ｺﾞｼｯｸM-PRO" pitchFamily="50" charset="-128"/>
              </a:rPr>
              <a:t>ドッジボール</a:t>
            </a:r>
            <a:r>
              <a:rPr kumimoji="1" lang="ja-JP" altLang="en-US" sz="3600" dirty="0" smtClean="0">
                <a:latin typeface="HG丸ｺﾞｼｯｸM-PRO" pitchFamily="50" charset="-128"/>
                <a:ea typeface="HG丸ｺﾞｼｯｸM-PRO" pitchFamily="50" charset="-128"/>
              </a:rPr>
              <a:t>の</a:t>
            </a:r>
            <a:r>
              <a:rPr lang="ja-JP" altLang="en-US" sz="3600" dirty="0" smtClean="0">
                <a:latin typeface="HG丸ｺﾞｼｯｸM-PRO" pitchFamily="50" charset="-128"/>
                <a:ea typeface="HG丸ｺﾞｼｯｸM-PRO" pitchFamily="50" charset="-128"/>
              </a:rPr>
              <a:t>Ｖ</a:t>
            </a:r>
            <a:r>
              <a:rPr kumimoji="1" lang="en-US" altLang="ja-JP" sz="3600" dirty="0" smtClean="0">
                <a:latin typeface="HG丸ｺﾞｼｯｸM-PRO" pitchFamily="50" charset="-128"/>
                <a:ea typeface="HG丸ｺﾞｼｯｸM-PRO" pitchFamily="50" charset="-128"/>
              </a:rPr>
              <a:t>R</a:t>
            </a:r>
            <a:r>
              <a:rPr kumimoji="1" lang="ja-JP" altLang="en-US" sz="3600" dirty="0" smtClean="0">
                <a:latin typeface="HG丸ｺﾞｼｯｸM-PRO" pitchFamily="50" charset="-128"/>
                <a:ea typeface="HG丸ｺﾞｼｯｸM-PRO" pitchFamily="50" charset="-128"/>
              </a:rPr>
              <a:t>システム</a:t>
            </a:r>
            <a:endParaRPr kumimoji="1" lang="en-US" altLang="ja-JP" sz="3600" dirty="0" smtClean="0">
              <a:latin typeface="HG丸ｺﾞｼｯｸM-PRO" pitchFamily="50" charset="-128"/>
              <a:ea typeface="HG丸ｺﾞｼｯｸM-PRO" pitchFamily="50" charset="-128"/>
            </a:endParaRPr>
          </a:p>
          <a:p>
            <a:pPr marL="0" indent="0">
              <a:buNone/>
            </a:pPr>
            <a:r>
              <a:rPr lang="ja-JP" altLang="en-US" sz="1200" dirty="0" smtClean="0">
                <a:latin typeface="HG丸ｺﾞｼｯｸM-PRO" pitchFamily="50" charset="-128"/>
                <a:ea typeface="HG丸ｺﾞｼｯｸM-PRO" pitchFamily="50" charset="-128"/>
              </a:rPr>
              <a:t>出典：</a:t>
            </a:r>
            <a:r>
              <a:rPr lang="en-US" altLang="ja-JP" sz="1200" dirty="0" smtClean="0">
                <a:latin typeface="HG丸ｺﾞｼｯｸM-PRO" pitchFamily="50" charset="-128"/>
                <a:ea typeface="HG丸ｺﾞｼｯｸM-PRO" pitchFamily="50" charset="-128"/>
              </a:rPr>
              <a:t>http</a:t>
            </a:r>
            <a:r>
              <a:rPr lang="en-US" altLang="ja-JP" sz="1200" dirty="0">
                <a:latin typeface="HG丸ｺﾞｼｯｸM-PRO" pitchFamily="50" charset="-128"/>
                <a:ea typeface="HG丸ｺﾞｼｯｸM-PRO" pitchFamily="50" charset="-128"/>
              </a:rPr>
              <a:t>://www.dodgeball.or.jp/</a:t>
            </a:r>
            <a:endParaRPr kumimoji="1" lang="en-US" altLang="ja-JP" sz="1200" dirty="0" smtClean="0">
              <a:latin typeface="HG丸ｺﾞｼｯｸM-PRO" pitchFamily="50" charset="-128"/>
              <a:ea typeface="HG丸ｺﾞｼｯｸM-PRO" pitchFamily="50" charset="-128"/>
            </a:endParaRPr>
          </a:p>
          <a:p>
            <a:pPr marL="0" indent="0">
              <a:buNone/>
            </a:pPr>
            <a:endParaRPr kumimoji="1" lang="ja-JP" altLang="en-US" sz="3600" dirty="0">
              <a:latin typeface="HG丸ｺﾞｼｯｸM-PRO" pitchFamily="50" charset="-128"/>
              <a:ea typeface="HG丸ｺﾞｼｯｸM-PRO" pitchFamily="50" charset="-128"/>
            </a:endParaRPr>
          </a:p>
        </p:txBody>
      </p:sp>
      <p:pic>
        <p:nvPicPr>
          <p:cNvPr id="3076" name="Picture 4" descr="C:\Documents and Settings\横瀬　真\デスクトップ\080817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6467" y="3068960"/>
            <a:ext cx="4608512" cy="2285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74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500"/>
                                        <p:tgtEl>
                                          <p:spTgt spid="3076"/>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fade">
                                      <p:cBhvr>
                                        <p:cTn id="10" dur="500"/>
                                        <p:tgtEl>
                                          <p:spTgt spid="3">
                                            <p:txEl>
                                              <p:pRg st="10" end="1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animEffect transition="in" filter="fade">
                                      <p:cBhvr>
                                        <p:cTn id="1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solidFill>
                  <a:schemeClr val="tx1"/>
                </a:solidFill>
                <a:latin typeface="HG丸ｺﾞｼｯｸM-PRO" pitchFamily="50" charset="-128"/>
                <a:ea typeface="HG丸ｺﾞｼｯｸM-PRO" pitchFamily="50" charset="-128"/>
              </a:rPr>
              <a:t>４</a:t>
            </a:r>
            <a:r>
              <a:rPr kumimoji="1" lang="ja-JP" altLang="en-US" u="sng" dirty="0" smtClean="0">
                <a:solidFill>
                  <a:schemeClr val="tx1"/>
                </a:solidFill>
                <a:latin typeface="HG丸ｺﾞｼｯｸM-PRO" pitchFamily="50" charset="-128"/>
                <a:ea typeface="HG丸ｺﾞｼｯｸM-PRO" pitchFamily="50" charset="-128"/>
              </a:rPr>
              <a:t>．</a:t>
            </a:r>
            <a:r>
              <a:rPr lang="ja-JP" altLang="en-US" u="sng" dirty="0" smtClean="0">
                <a:solidFill>
                  <a:schemeClr val="tx1"/>
                </a:solidFill>
                <a:latin typeface="HG丸ｺﾞｼｯｸM-PRO" pitchFamily="50" charset="-128"/>
                <a:ea typeface="HG丸ｺﾞｼｯｸM-PRO" pitchFamily="50" charset="-128"/>
              </a:rPr>
              <a:t>システムの概要</a:t>
            </a:r>
            <a:endParaRPr kumimoji="1" lang="ja-JP" altLang="en-US" u="sng" dirty="0">
              <a:solidFill>
                <a:schemeClr val="tx1"/>
              </a:solidFill>
              <a:latin typeface="HG丸ｺﾞｼｯｸM-PRO" pitchFamily="50" charset="-128"/>
              <a:ea typeface="HG丸ｺﾞｼｯｸM-PRO" pitchFamily="50" charset="-128"/>
            </a:endParaRPr>
          </a:p>
        </p:txBody>
      </p:sp>
      <p:pic>
        <p:nvPicPr>
          <p:cNvPr id="3074" name="Picture 2" descr="Q:\Temporary Internet Files\Content.IE5\E2O0MSOS\MC90025221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1313" y="4546600"/>
            <a:ext cx="1754187" cy="1827213"/>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Program Files\Microsoft Office\MEDIA\CAGCAT10\j030295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8302" y="3645024"/>
            <a:ext cx="1870113" cy="26208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Documents and Settings\横瀬　真\デスクトップ\LITE.jpg"/>
          <p:cNvPicPr>
            <a:picLocks noGrp="1" noChangeAspect="1" noChangeArrowheads="1"/>
          </p:cNvPicPr>
          <p:nvPr>
            <p:ph sz="quarter" idx="1"/>
          </p:nvPr>
        </p:nvPicPr>
        <p:blipFill>
          <a:blip r:embed="rId4">
            <a:extLst>
              <a:ext uri="{28A0092B-C50C-407E-A947-70E740481C1C}">
                <a14:useLocalDpi xmlns:a14="http://schemas.microsoft.com/office/drawing/2010/main" val="0"/>
              </a:ext>
            </a:extLst>
          </a:blip>
          <a:srcRect/>
          <a:stretch>
            <a:fillRect/>
          </a:stretch>
        </p:blipFill>
        <p:spPr bwMode="auto">
          <a:xfrm>
            <a:off x="369707" y="2265040"/>
            <a:ext cx="16002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3173" name="Picture 101" descr="C:\Documents and Settings\横瀬　真\デスクトップ\図２.bmp"/>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18155" y="1556792"/>
            <a:ext cx="710406" cy="1295400"/>
          </a:xfrm>
          <a:prstGeom prst="rect">
            <a:avLst/>
          </a:prstGeom>
          <a:noFill/>
          <a:extLst>
            <a:ext uri="{909E8E84-426E-40DD-AFC4-6F175D3DCCD1}">
              <a14:hiddenFill xmlns:a14="http://schemas.microsoft.com/office/drawing/2010/main">
                <a:solidFill>
                  <a:srgbClr val="FFFFFF"/>
                </a:solidFill>
              </a14:hiddenFill>
            </a:ext>
          </a:extLst>
        </p:spPr>
      </p:pic>
      <p:pic>
        <p:nvPicPr>
          <p:cNvPr id="3174" name="Picture 102" descr="Q:\Temporary Internet Files\Content.IE5\6GV7BNHL\MC900432517[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5536" y="4365104"/>
            <a:ext cx="2249940" cy="1799952"/>
          </a:xfrm>
          <a:prstGeom prst="rect">
            <a:avLst/>
          </a:prstGeom>
          <a:noFill/>
          <a:extLst>
            <a:ext uri="{909E8E84-426E-40DD-AFC4-6F175D3DCCD1}">
              <a14:hiddenFill xmlns:a14="http://schemas.microsoft.com/office/drawing/2010/main">
                <a:solidFill>
                  <a:srgbClr val="FFFFFF"/>
                </a:solidFill>
              </a14:hiddenFill>
            </a:ext>
          </a:extLst>
        </p:spPr>
      </p:pic>
      <p:sp>
        <p:nvSpPr>
          <p:cNvPr id="3146" name="正方形/長方形 3145"/>
          <p:cNvSpPr/>
          <p:nvPr/>
        </p:nvSpPr>
        <p:spPr>
          <a:xfrm>
            <a:off x="2987824" y="1412776"/>
            <a:ext cx="3703489"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48" name="直線コネクタ 3147"/>
          <p:cNvCxnSpPr/>
          <p:nvPr/>
        </p:nvCxnSpPr>
        <p:spPr>
          <a:xfrm>
            <a:off x="5004048" y="2708920"/>
            <a:ext cx="2232248" cy="21602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4773358" y="2564904"/>
            <a:ext cx="66210" cy="158417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5" name="円形吹き出し 114"/>
          <p:cNvSpPr/>
          <p:nvPr/>
        </p:nvSpPr>
        <p:spPr>
          <a:xfrm>
            <a:off x="5857474" y="2852936"/>
            <a:ext cx="2890989" cy="792088"/>
          </a:xfrm>
          <a:prstGeom prst="wedgeEllipseCallout">
            <a:avLst>
              <a:gd name="adj1" fmla="val 11534"/>
              <a:gd name="adj2" fmla="val 178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エアコンプレッサ</a:t>
            </a:r>
            <a:endParaRPr kumimoji="1" lang="ja-JP" altLang="en-US" dirty="0">
              <a:solidFill>
                <a:schemeClr val="tx1"/>
              </a:solidFill>
              <a:latin typeface="HG丸ｺﾞｼｯｸM-PRO" pitchFamily="50" charset="-128"/>
              <a:ea typeface="HG丸ｺﾞｼｯｸM-PRO" pitchFamily="50" charset="-128"/>
            </a:endParaRPr>
          </a:p>
        </p:txBody>
      </p:sp>
      <p:sp>
        <p:nvSpPr>
          <p:cNvPr id="116" name="円形吹き出し 115"/>
          <p:cNvSpPr/>
          <p:nvPr/>
        </p:nvSpPr>
        <p:spPr>
          <a:xfrm>
            <a:off x="683568" y="1556792"/>
            <a:ext cx="3522413" cy="792088"/>
          </a:xfrm>
          <a:prstGeom prst="wedgeEllipseCallout">
            <a:avLst>
              <a:gd name="adj1" fmla="val -22324"/>
              <a:gd name="adj2" fmla="val 764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磁気式</a:t>
            </a:r>
            <a:endParaRPr lang="en-US" altLang="ja-JP" dirty="0" smtClean="0">
              <a:solidFill>
                <a:schemeClr val="tx1"/>
              </a:solidFill>
              <a:latin typeface="HG丸ｺﾞｼｯｸM-PRO" pitchFamily="50" charset="-128"/>
              <a:ea typeface="HG丸ｺﾞｼｯｸM-PRO" pitchFamily="50" charset="-128"/>
            </a:endParaRPr>
          </a:p>
          <a:p>
            <a:pPr algn="ctr"/>
            <a:r>
              <a:rPr lang="ja-JP" altLang="en-US" dirty="0" smtClean="0">
                <a:solidFill>
                  <a:schemeClr val="tx1"/>
                </a:solidFill>
                <a:latin typeface="HG丸ｺﾞｼｯｸM-PRO" pitchFamily="50" charset="-128"/>
                <a:ea typeface="HG丸ｺﾞｼｯｸM-PRO" pitchFamily="50" charset="-128"/>
              </a:rPr>
              <a:t>モーションキャプチャ</a:t>
            </a:r>
            <a:endParaRPr kumimoji="1" lang="ja-JP" altLang="en-US" dirty="0">
              <a:solidFill>
                <a:schemeClr val="tx1"/>
              </a:solidFill>
              <a:latin typeface="HG丸ｺﾞｼｯｸM-PRO" pitchFamily="50" charset="-128"/>
              <a:ea typeface="HG丸ｺﾞｼｯｸM-PRO" pitchFamily="50" charset="-128"/>
            </a:endParaRPr>
          </a:p>
        </p:txBody>
      </p:sp>
      <p:sp>
        <p:nvSpPr>
          <p:cNvPr id="117" name="円形吹き出し 116"/>
          <p:cNvSpPr/>
          <p:nvPr/>
        </p:nvSpPr>
        <p:spPr>
          <a:xfrm>
            <a:off x="1981842" y="3222542"/>
            <a:ext cx="2436313" cy="792088"/>
          </a:xfrm>
          <a:prstGeom prst="wedgeEllipseCallout">
            <a:avLst>
              <a:gd name="adj1" fmla="val 44355"/>
              <a:gd name="adj2" fmla="val 948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全身に小さな　エアバック</a:t>
            </a:r>
            <a:endParaRPr kumimoji="1" lang="ja-JP" altLang="en-US" dirty="0">
              <a:solidFill>
                <a:schemeClr val="tx1"/>
              </a:solidFill>
              <a:latin typeface="HG丸ｺﾞｼｯｸM-PRO" pitchFamily="50" charset="-128"/>
              <a:ea typeface="HG丸ｺﾞｼｯｸM-PRO" pitchFamily="50" charset="-128"/>
            </a:endParaRPr>
          </a:p>
        </p:txBody>
      </p:sp>
      <p:sp>
        <p:nvSpPr>
          <p:cNvPr id="118" name="円形吹き出し 117"/>
          <p:cNvSpPr/>
          <p:nvPr/>
        </p:nvSpPr>
        <p:spPr>
          <a:xfrm>
            <a:off x="5708415" y="1994790"/>
            <a:ext cx="2608001" cy="792088"/>
          </a:xfrm>
          <a:prstGeom prst="wedgeEllipseCallout">
            <a:avLst>
              <a:gd name="adj1" fmla="val -72049"/>
              <a:gd name="adj2" fmla="val -874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動きに合わせて動く滑車</a:t>
            </a:r>
            <a:endParaRPr kumimoji="1" lang="ja-JP" altLang="en-US"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106437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solidFill>
                  <a:schemeClr val="tx1"/>
                </a:solidFill>
                <a:latin typeface="HG丸ｺﾞｼｯｸM-PRO" pitchFamily="50" charset="-128"/>
                <a:ea typeface="HG丸ｺﾞｼｯｸM-PRO" pitchFamily="50" charset="-128"/>
              </a:rPr>
              <a:t>５</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ドッジボールの再現に必要なことは？</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fontScale="92500" lnSpcReduction="20000"/>
          </a:bodyPr>
          <a:lstStyle/>
          <a:p>
            <a:r>
              <a:rPr kumimoji="1" lang="ja-JP" altLang="en-US" dirty="0" smtClean="0">
                <a:latin typeface="HG丸ｺﾞｼｯｸM-PRO" pitchFamily="50" charset="-128"/>
                <a:ea typeface="HG丸ｺﾞｼｯｸM-PRO" pitchFamily="50" charset="-128"/>
              </a:rPr>
              <a:t>プレイヤーの位置と姿勢を検出する。</a:t>
            </a:r>
            <a:endParaRPr kumimoji="1"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a:p>
            <a:r>
              <a:rPr kumimoji="1" lang="ja-JP" altLang="en-US" dirty="0" smtClean="0">
                <a:latin typeface="HG丸ｺﾞｼｯｸM-PRO" pitchFamily="50" charset="-128"/>
                <a:ea typeface="HG丸ｺﾞｼｯｸM-PRO" pitchFamily="50" charset="-128"/>
              </a:rPr>
              <a:t>ボールを投げ、そのボールの進む方向を検出する。</a:t>
            </a:r>
            <a:endParaRPr kumimoji="1"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ボールを受け止め、その衝撃を体にフィードバックする。</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動きに合わせて</a:t>
            </a:r>
            <a:r>
              <a:rPr lang="ja-JP" altLang="en-US" dirty="0" smtClean="0">
                <a:latin typeface="HG丸ｺﾞｼｯｸM-PRO" pitchFamily="50" charset="-128"/>
                <a:ea typeface="HG丸ｺﾞｼｯｸM-PRO" pitchFamily="50" charset="-128"/>
              </a:rPr>
              <a:t>視点を</a:t>
            </a:r>
            <a:r>
              <a:rPr lang="ja-JP" altLang="en-US" dirty="0">
                <a:latin typeface="HG丸ｺﾞｼｯｸM-PRO" pitchFamily="50" charset="-128"/>
                <a:ea typeface="HG丸ｺﾞｼｯｸM-PRO" pitchFamily="50" charset="-128"/>
              </a:rPr>
              <a:t>動かす</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pPr marL="0" indent="0">
              <a:buNone/>
            </a:pPr>
            <a:endParaRPr kumimoji="1"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r>
              <a:rPr kumimoji="1" lang="ja-JP" altLang="en-US" sz="3600" dirty="0" smtClean="0">
                <a:latin typeface="HG丸ｺﾞｼｯｸM-PRO" pitchFamily="50" charset="-128"/>
                <a:ea typeface="HG丸ｺﾞｼｯｸM-PRO" pitchFamily="50" charset="-128"/>
              </a:rPr>
              <a:t>　　</a:t>
            </a:r>
            <a:endParaRPr kumimoji="1" lang="ja-JP" altLang="en-US" sz="360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567105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smtClean="0">
                <a:solidFill>
                  <a:schemeClr val="tx1"/>
                </a:solidFill>
                <a:latin typeface="HG丸ｺﾞｼｯｸM-PRO" pitchFamily="50" charset="-128"/>
                <a:ea typeface="HG丸ｺﾞｼｯｸM-PRO" pitchFamily="50" charset="-128"/>
              </a:rPr>
              <a:t>６</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プレイヤーの位置</a:t>
            </a:r>
            <a:r>
              <a:rPr lang="ja-JP" altLang="en-US" u="sng" dirty="0" smtClean="0">
                <a:solidFill>
                  <a:schemeClr val="tx1"/>
                </a:solidFill>
                <a:latin typeface="HG丸ｺﾞｼｯｸM-PRO" pitchFamily="50" charset="-128"/>
                <a:ea typeface="HG丸ｺﾞｼｯｸM-PRO" pitchFamily="50" charset="-128"/>
              </a:rPr>
              <a:t>・姿勢</a:t>
            </a:r>
            <a:r>
              <a:rPr kumimoji="1" lang="ja-JP" altLang="en-US" u="sng" dirty="0" smtClean="0">
                <a:solidFill>
                  <a:schemeClr val="tx1"/>
                </a:solidFill>
                <a:latin typeface="HG丸ｺﾞｼｯｸM-PRO" pitchFamily="50" charset="-128"/>
                <a:ea typeface="HG丸ｺﾞｼｯｸM-PRO" pitchFamily="50" charset="-128"/>
              </a:rPr>
              <a:t>を検出する</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457200" y="1600200"/>
            <a:ext cx="7931224" cy="4873752"/>
          </a:xfrm>
        </p:spPr>
        <p:txBody>
          <a:bodyPr>
            <a:normAutofit fontScale="92500" lnSpcReduction="10000"/>
          </a:bodyPr>
          <a:lstStyle/>
          <a:p>
            <a:r>
              <a:rPr lang="ja-JP" altLang="en-US" dirty="0" smtClean="0">
                <a:latin typeface="HG丸ｺﾞｼｯｸM-PRO" pitchFamily="50" charset="-128"/>
                <a:ea typeface="HG丸ｺﾞｼｯｸM-PRO" pitchFamily="50" charset="-128"/>
              </a:rPr>
              <a:t>磁気式モションキャプチャーを使用。</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プレイヤーの全身の各セグメントの絶対位置</a:t>
            </a:r>
            <a:r>
              <a:rPr lang="ja-JP" altLang="en-US" dirty="0" smtClean="0">
                <a:latin typeface="HG丸ｺﾞｼｯｸM-PRO" pitchFamily="50" charset="-128"/>
                <a:ea typeface="HG丸ｺﾞｼｯｸM-PRO" pitchFamily="50" charset="-128"/>
              </a:rPr>
              <a:t>と</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絶対</a:t>
            </a:r>
            <a:r>
              <a:rPr lang="ja-JP" altLang="en-US" dirty="0" smtClean="0">
                <a:latin typeface="HG丸ｺﾞｼｯｸM-PRO" pitchFamily="50" charset="-128"/>
                <a:ea typeface="HG丸ｺﾞｼｯｸM-PRO" pitchFamily="50" charset="-128"/>
              </a:rPr>
              <a:t>角度を計測。</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光学式と違いオクルージョンの心配がない。</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無線式でウェアラブルなセンサシステムのため、</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プレイヤーの動作を妨げない</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動き</a:t>
            </a:r>
            <a:r>
              <a:rPr lang="ja-JP" altLang="en-US" dirty="0">
                <a:latin typeface="HG丸ｺﾞｼｯｸM-PRO" pitchFamily="50" charset="-128"/>
                <a:ea typeface="HG丸ｺﾞｼｯｸM-PRO" pitchFamily="50" charset="-128"/>
              </a:rPr>
              <a:t>に</a:t>
            </a:r>
            <a:r>
              <a:rPr lang="ja-JP" altLang="en-US" dirty="0" smtClean="0">
                <a:latin typeface="HG丸ｺﾞｼｯｸM-PRO" pitchFamily="50" charset="-128"/>
                <a:ea typeface="HG丸ｺﾞｼｯｸM-PRO" pitchFamily="50" charset="-128"/>
              </a:rPr>
              <a:t>合わせて滑車を動かし、空気を安定供給。</a:t>
            </a: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　　　　　　　　　　　　　・最大センサ数１００個</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・１人最大２０個　</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・５人同時計測可能</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・測定範囲半径３</a:t>
            </a:r>
            <a:r>
              <a:rPr lang="en-US" altLang="ja-JP" dirty="0" smtClean="0">
                <a:latin typeface="HG丸ｺﾞｼｯｸM-PRO" pitchFamily="50" charset="-128"/>
                <a:ea typeface="HG丸ｺﾞｼｯｸM-PRO" pitchFamily="50" charset="-128"/>
              </a:rPr>
              <a:t>.05</a:t>
            </a:r>
            <a:r>
              <a:rPr lang="ja-JP" altLang="en-US" dirty="0" err="1" smtClean="0">
                <a:latin typeface="HG丸ｺﾞｼｯｸM-PRO" pitchFamily="50" charset="-128"/>
                <a:ea typeface="HG丸ｺﾞｼｯｸM-PRO" pitchFamily="50" charset="-128"/>
              </a:rPr>
              <a:t>ｍ</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p:txBody>
      </p:sp>
      <p:pic>
        <p:nvPicPr>
          <p:cNvPr id="4101" name="Picture 5" descr="C:\Documents and Settings\横瀬　真\デスクトップ\LI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363" y="4869160"/>
            <a:ext cx="16002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4616" y="4581128"/>
            <a:ext cx="1499747" cy="1992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Program Files\Microsoft Office\MEDIA\CAGCAT10\j030295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0720" y="3068216"/>
            <a:ext cx="715243" cy="100238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Q:\Temporary Internet Files\Content.IE5\E2O0MSOS\MC90025221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2360" y="3273991"/>
            <a:ext cx="764772" cy="796609"/>
          </a:xfrm>
          <a:prstGeom prst="rect">
            <a:avLst/>
          </a:prstGeom>
          <a:noFill/>
          <a:extLst>
            <a:ext uri="{909E8E84-426E-40DD-AFC4-6F175D3DCCD1}">
              <a14:hiddenFill xmlns:a14="http://schemas.microsoft.com/office/drawing/2010/main">
                <a:solidFill>
                  <a:srgbClr val="FFFFFF"/>
                </a:solidFill>
              </a14:hiddenFill>
            </a:ext>
          </a:extLst>
        </p:spPr>
      </p:pic>
      <p:sp>
        <p:nvSpPr>
          <p:cNvPr id="5" name="左右矢印 4"/>
          <p:cNvSpPr/>
          <p:nvPr/>
        </p:nvSpPr>
        <p:spPr>
          <a:xfrm>
            <a:off x="6948264" y="2345870"/>
            <a:ext cx="827386" cy="1275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7356555" y="2636912"/>
            <a:ext cx="838191" cy="7920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flipV="1">
            <a:off x="6860720" y="2132856"/>
            <a:ext cx="1558785" cy="88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101" descr="C:\Documents and Settings\横瀬　真\デスクトップ\図２.bmp"/>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18341" y="2221361"/>
            <a:ext cx="276428" cy="504056"/>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直線コネクタ 14"/>
          <p:cNvCxnSpPr/>
          <p:nvPr/>
        </p:nvCxnSpPr>
        <p:spPr>
          <a:xfrm flipH="1">
            <a:off x="7218341" y="2636912"/>
            <a:ext cx="138214" cy="637079"/>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105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1143000"/>
          </a:xfrm>
        </p:spPr>
        <p:txBody>
          <a:bodyPr/>
          <a:lstStyle/>
          <a:p>
            <a:r>
              <a:rPr lang="ja-JP" altLang="en-US" u="sng" dirty="0">
                <a:solidFill>
                  <a:schemeClr val="tx1"/>
                </a:solidFill>
                <a:latin typeface="HG丸ｺﾞｼｯｸM-PRO" pitchFamily="50" charset="-128"/>
                <a:ea typeface="HG丸ｺﾞｼｯｸM-PRO" pitchFamily="50" charset="-128"/>
              </a:rPr>
              <a:t>７</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ボールを投げ、その進む方向を検出する</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p:txBody>
          <a:bodyPr>
            <a:normAutofit/>
          </a:bodyPr>
          <a:lstStyle/>
          <a:p>
            <a:r>
              <a:rPr lang="ja-JP" altLang="en-US" dirty="0" smtClean="0">
                <a:latin typeface="HG丸ｺﾞｼｯｸM-PRO" pitchFamily="50" charset="-128"/>
                <a:ea typeface="HG丸ｺﾞｼｯｸM-PRO" pitchFamily="50" charset="-128"/>
              </a:rPr>
              <a:t>ドッチボールは野球と異なり、ボール</a:t>
            </a:r>
            <a:r>
              <a:rPr lang="ja-JP" altLang="en-US" dirty="0" smtClean="0">
                <a:latin typeface="HG丸ｺﾞｼｯｸM-PRO" pitchFamily="50" charset="-128"/>
                <a:ea typeface="HG丸ｺﾞｼｯｸM-PRO" pitchFamily="50" charset="-128"/>
              </a:rPr>
              <a:t>を</a:t>
            </a:r>
            <a:r>
              <a:rPr lang="ja-JP" altLang="en-US" dirty="0" smtClean="0">
                <a:latin typeface="HG丸ｺﾞｼｯｸM-PRO" pitchFamily="50" charset="-128"/>
                <a:ea typeface="HG丸ｺﾞｼｯｸM-PRO" pitchFamily="50" charset="-128"/>
              </a:rPr>
              <a:t>投げて終わり</a:t>
            </a:r>
            <a:r>
              <a:rPr lang="ja-JP" altLang="en-US" dirty="0" smtClean="0">
                <a:latin typeface="HG丸ｺﾞｼｯｸM-PRO" pitchFamily="50" charset="-128"/>
                <a:ea typeface="HG丸ｺﾞｼｯｸM-PRO" pitchFamily="50" charset="-128"/>
              </a:rPr>
              <a:t>では</a:t>
            </a:r>
            <a:r>
              <a:rPr lang="ja-JP" altLang="en-US" dirty="0" smtClean="0">
                <a:latin typeface="HG丸ｺﾞｼｯｸM-PRO" pitchFamily="50" charset="-128"/>
                <a:ea typeface="HG丸ｺﾞｼｯｸM-PRO" pitchFamily="50" charset="-128"/>
              </a:rPr>
              <a:t>ないので、実際にボールを投げるわけにはいかない</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pPr marL="0" indent="0">
              <a:buNone/>
            </a:pP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利き手</a:t>
            </a:r>
            <a:r>
              <a:rPr lang="ja-JP" altLang="en-US" dirty="0" smtClean="0">
                <a:latin typeface="HG丸ｺﾞｼｯｸM-PRO" pitchFamily="50" charset="-128"/>
                <a:ea typeface="HG丸ｺﾞｼｯｸM-PRO" pitchFamily="50" charset="-128"/>
              </a:rPr>
              <a:t>にボールを掴んだ状態で固まって</a:t>
            </a:r>
            <a:r>
              <a:rPr lang="ja-JP" altLang="en-US" dirty="0" smtClean="0">
                <a:latin typeface="HG丸ｺﾞｼｯｸM-PRO" pitchFamily="50" charset="-128"/>
                <a:ea typeface="HG丸ｺﾞｼｯｸM-PRO" pitchFamily="50" charset="-128"/>
              </a:rPr>
              <a:t>いる</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グローブ</a:t>
            </a:r>
            <a:r>
              <a:rPr lang="ja-JP" altLang="en-US" dirty="0" smtClean="0">
                <a:latin typeface="HG丸ｺﾞｼｯｸM-PRO" pitchFamily="50" charset="-128"/>
                <a:ea typeface="HG丸ｺﾞｼｯｸM-PRO" pitchFamily="50" charset="-128"/>
              </a:rPr>
              <a:t>を装着。手自体の加速度から</a:t>
            </a:r>
            <a:r>
              <a:rPr lang="ja-JP" altLang="en-US" dirty="0" smtClean="0">
                <a:latin typeface="HG丸ｺﾞｼｯｸM-PRO" pitchFamily="50" charset="-128"/>
                <a:ea typeface="HG丸ｺﾞｼｯｸM-PRO" pitchFamily="50" charset="-128"/>
              </a:rPr>
              <a:t>ボール</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の</a:t>
            </a:r>
            <a:r>
              <a:rPr lang="ja-JP" altLang="en-US" dirty="0" smtClean="0">
                <a:latin typeface="HG丸ｺﾞｼｯｸM-PRO" pitchFamily="50" charset="-128"/>
                <a:ea typeface="HG丸ｺﾞｼｯｸM-PRO" pitchFamily="50" charset="-128"/>
              </a:rPr>
              <a:t>初速度を算出する</a:t>
            </a:r>
            <a:r>
              <a:rPr lang="ja-JP" altLang="en-US" dirty="0" smtClean="0">
                <a:latin typeface="HG丸ｺﾞｼｯｸM-PRO" pitchFamily="50" charset="-128"/>
                <a:ea typeface="HG丸ｺﾞｼｯｸM-PRO" pitchFamily="50" charset="-128"/>
              </a:rPr>
              <a:t>。</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sp>
        <p:nvSpPr>
          <p:cNvPr id="4" name="右矢印 3"/>
          <p:cNvSpPr/>
          <p:nvPr/>
        </p:nvSpPr>
        <p:spPr>
          <a:xfrm>
            <a:off x="539552" y="3556451"/>
            <a:ext cx="72008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Q:\Temporary Internet Files\Content.IE5\6GV7BNHL\MC9002817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V="1">
            <a:off x="5666567" y="4622124"/>
            <a:ext cx="2347371" cy="1656185"/>
          </a:xfrm>
          <a:prstGeom prst="rect">
            <a:avLst/>
          </a:prstGeom>
          <a:noFill/>
          <a:extLst>
            <a:ext uri="{909E8E84-426E-40DD-AFC4-6F175D3DCCD1}">
              <a14:hiddenFill xmlns:a14="http://schemas.microsoft.com/office/drawing/2010/main">
                <a:solidFill>
                  <a:srgbClr val="FFFFFF"/>
                </a:solidFill>
              </a14:hiddenFill>
            </a:ext>
          </a:extLst>
        </p:spPr>
      </p:pic>
      <p:sp>
        <p:nvSpPr>
          <p:cNvPr id="7" name="円形吹き出し 6"/>
          <p:cNvSpPr/>
          <p:nvPr/>
        </p:nvSpPr>
        <p:spPr>
          <a:xfrm>
            <a:off x="3563888" y="5775560"/>
            <a:ext cx="2088232" cy="792088"/>
          </a:xfrm>
          <a:prstGeom prst="wedgeEllipseCallout">
            <a:avLst>
              <a:gd name="adj1" fmla="val 91307"/>
              <a:gd name="adj2" fmla="val -556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丸ｺﾞｼｯｸM-PRO" pitchFamily="50" charset="-128"/>
                <a:ea typeface="HG丸ｺﾞｼｯｸM-PRO" pitchFamily="50" charset="-128"/>
              </a:rPr>
              <a:t>投げる形で固定</a:t>
            </a:r>
            <a:endParaRPr kumimoji="1" lang="ja-JP" altLang="en-US"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486831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931224" cy="1143000"/>
          </a:xfrm>
        </p:spPr>
        <p:txBody>
          <a:bodyPr/>
          <a:lstStyle/>
          <a:p>
            <a:r>
              <a:rPr lang="ja-JP" altLang="en-US" u="sng" dirty="0">
                <a:solidFill>
                  <a:schemeClr val="tx1"/>
                </a:solidFill>
                <a:latin typeface="HG丸ｺﾞｼｯｸM-PRO" pitchFamily="50" charset="-128"/>
                <a:ea typeface="HG丸ｺﾞｼｯｸM-PRO" pitchFamily="50" charset="-128"/>
              </a:rPr>
              <a:t>７</a:t>
            </a:r>
            <a:r>
              <a:rPr kumimoji="1" lang="ja-JP" altLang="en-US" u="sng" dirty="0" smtClean="0">
                <a:solidFill>
                  <a:schemeClr val="tx1"/>
                </a:solidFill>
                <a:latin typeface="HG丸ｺﾞｼｯｸM-PRO" pitchFamily="50" charset="-128"/>
                <a:ea typeface="HG丸ｺﾞｼｯｸM-PRO" pitchFamily="50" charset="-128"/>
              </a:rPr>
              <a:t>．</a:t>
            </a:r>
            <a:r>
              <a:rPr kumimoji="1" lang="ja-JP" altLang="en-US" u="sng" dirty="0" smtClean="0">
                <a:solidFill>
                  <a:schemeClr val="tx1"/>
                </a:solidFill>
                <a:latin typeface="HG丸ｺﾞｼｯｸM-PRO" pitchFamily="50" charset="-128"/>
                <a:ea typeface="HG丸ｺﾞｼｯｸM-PRO" pitchFamily="50" charset="-128"/>
              </a:rPr>
              <a:t>ボールを投げ、その進む方向を検出する</a:t>
            </a:r>
            <a:endParaRPr kumimoji="1" lang="ja-JP" altLang="en-US" u="sng" dirty="0">
              <a:solidFill>
                <a:schemeClr val="tx1"/>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sz="quarter" idx="1"/>
          </p:nvPr>
        </p:nvSpPr>
        <p:spPr>
          <a:xfrm>
            <a:off x="457200" y="1600200"/>
            <a:ext cx="7467600" cy="4873752"/>
          </a:xfrm>
        </p:spPr>
        <p:txBody>
          <a:bodyPr>
            <a:normAutofit/>
          </a:bodyPr>
          <a:lstStyle/>
          <a:p>
            <a:r>
              <a:rPr lang="ja-JP" altLang="en-US" dirty="0" smtClean="0">
                <a:latin typeface="HG丸ｺﾞｼｯｸM-PRO" pitchFamily="50" charset="-128"/>
                <a:ea typeface="HG丸ｺﾞｼｯｸM-PRO" pitchFamily="50" charset="-128"/>
              </a:rPr>
              <a:t>投げる時に逆利き手が投げる方向に向く</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ことを利用し、方向の指定に肩から指先</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へのベクトルを使用。握った時点で方向</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を固定。</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pPr marL="0" indent="0">
              <a:buNone/>
            </a:pPr>
            <a:endParaRPr lang="en-US" altLang="ja-JP" dirty="0">
              <a:latin typeface="HG丸ｺﾞｼｯｸM-PRO" pitchFamily="50" charset="-128"/>
              <a:ea typeface="HG丸ｺﾞｼｯｸM-PRO" pitchFamily="50" charset="-128"/>
            </a:endParaRPr>
          </a:p>
          <a:p>
            <a:r>
              <a:rPr lang="ja-JP" altLang="en-US" dirty="0" smtClean="0">
                <a:latin typeface="HG丸ｺﾞｼｯｸM-PRO" pitchFamily="50" charset="-128"/>
                <a:ea typeface="HG丸ｺﾞｼｯｸM-PRO" pitchFamily="50" charset="-128"/>
              </a:rPr>
              <a:t>ボール</a:t>
            </a:r>
            <a:r>
              <a:rPr lang="ja-JP" altLang="en-US" dirty="0" smtClean="0">
                <a:latin typeface="HG丸ｺﾞｼｯｸM-PRO" pitchFamily="50" charset="-128"/>
                <a:ea typeface="HG丸ｺﾞｼｯｸM-PRO" pitchFamily="50" charset="-128"/>
              </a:rPr>
              <a:t>を掴んでいるかどうかは指先の</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接触センサに触れているかどうかで</a:t>
            </a:r>
            <a:endParaRPr lang="en-US" altLang="ja-JP" dirty="0" smtClean="0">
              <a:latin typeface="HG丸ｺﾞｼｯｸM-PRO" pitchFamily="50" charset="-128"/>
              <a:ea typeface="HG丸ｺﾞｼｯｸM-PRO" pitchFamily="50" charset="-128"/>
            </a:endParaRPr>
          </a:p>
          <a:p>
            <a:pPr marL="0" indent="0">
              <a:buNone/>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判定する。</a:t>
            </a:r>
            <a:endParaRPr lang="en-US" altLang="ja-JP" dirty="0" smtClean="0">
              <a:latin typeface="HG丸ｺﾞｼｯｸM-PRO" pitchFamily="50" charset="-128"/>
              <a:ea typeface="HG丸ｺﾞｼｯｸM-PRO" pitchFamily="50" charset="-128"/>
            </a:endParaRPr>
          </a:p>
          <a:p>
            <a:pPr marL="0" indent="0">
              <a:buNone/>
            </a:pPr>
            <a:endParaRPr lang="en-US" altLang="ja-JP" dirty="0" smtClean="0">
              <a:latin typeface="HG丸ｺﾞｼｯｸM-PRO" pitchFamily="50" charset="-128"/>
              <a:ea typeface="HG丸ｺﾞｼｯｸM-PRO" pitchFamily="50" charset="-128"/>
            </a:endParaRPr>
          </a:p>
          <a:p>
            <a:endParaRPr lang="en-US" altLang="ja-JP" dirty="0" smtClean="0">
              <a:latin typeface="HG丸ｺﾞｼｯｸM-PRO" pitchFamily="50" charset="-128"/>
              <a:ea typeface="HG丸ｺﾞｼｯｸM-PRO" pitchFamily="50" charset="-128"/>
            </a:endParaRPr>
          </a:p>
          <a:p>
            <a:endParaRPr kumimoji="1" lang="en-US" altLang="ja-JP" dirty="0" smtClean="0">
              <a:latin typeface="HG丸ｺﾞｼｯｸM-PRO" pitchFamily="50" charset="-128"/>
              <a:ea typeface="HG丸ｺﾞｼｯｸM-PRO" pitchFamily="50" charset="-128"/>
            </a:endParaRPr>
          </a:p>
        </p:txBody>
      </p:sp>
      <p:pic>
        <p:nvPicPr>
          <p:cNvPr id="1026" name="Picture 2" descr="Q:\Temporary Internet Files\Content.IE5\6GV7BNHL\MC9002817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V="1">
            <a:off x="6570460" y="4871896"/>
            <a:ext cx="2072239" cy="1462066"/>
          </a:xfrm>
          <a:prstGeom prst="rect">
            <a:avLst/>
          </a:prstGeom>
          <a:noFill/>
          <a:extLst>
            <a:ext uri="{909E8E84-426E-40DD-AFC4-6F175D3DCCD1}">
              <a14:hiddenFill xmlns:a14="http://schemas.microsoft.com/office/drawing/2010/main">
                <a:solidFill>
                  <a:srgbClr val="FFFFFF"/>
                </a:solidFill>
              </a14:hiddenFill>
            </a:ext>
          </a:extLst>
        </p:spPr>
      </p:pic>
      <p:sp>
        <p:nvSpPr>
          <p:cNvPr id="6" name="円形吹き出し 5"/>
          <p:cNvSpPr/>
          <p:nvPr/>
        </p:nvSpPr>
        <p:spPr>
          <a:xfrm>
            <a:off x="4859830" y="5602929"/>
            <a:ext cx="2088232" cy="792088"/>
          </a:xfrm>
          <a:prstGeom prst="wedgeEllipseCallout">
            <a:avLst>
              <a:gd name="adj1" fmla="val 74172"/>
              <a:gd name="adj2" fmla="val -1426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itchFamily="50" charset="-128"/>
                <a:ea typeface="HG丸ｺﾞｼｯｸM-PRO" pitchFamily="50" charset="-128"/>
              </a:rPr>
              <a:t>接触センサ</a:t>
            </a:r>
            <a:endParaRPr kumimoji="1" lang="ja-JP" altLang="en-US" dirty="0">
              <a:solidFill>
                <a:schemeClr val="tx1"/>
              </a:solidFill>
              <a:latin typeface="HG丸ｺﾞｼｯｸM-PRO" pitchFamily="50" charset="-128"/>
              <a:ea typeface="HG丸ｺﾞｼｯｸM-PRO" pitchFamily="50" charset="-128"/>
            </a:endParaRPr>
          </a:p>
        </p:txBody>
      </p:sp>
      <p:pic>
        <p:nvPicPr>
          <p:cNvPr id="2050" name="Picture 2" descr="Q:\Temporary Internet Files\Content.IE5\3ULPSPZA\MC9002330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497015" y="1571464"/>
            <a:ext cx="2219128"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Q:\Temporary Internet Files\Content.IE5\3I89ZGF3\MC90033339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879485">
            <a:off x="5377973" y="2609373"/>
            <a:ext cx="1003364" cy="1830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6194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375</TotalTime>
  <Words>701</Words>
  <Application>Microsoft Office PowerPoint</Application>
  <PresentationFormat>画面に合わせる (4:3)</PresentationFormat>
  <Paragraphs>169</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スパイス</vt:lpstr>
      <vt:lpstr>バーチャルリアリティ特論 ＶRシステムの提案 　</vt:lpstr>
      <vt:lpstr>１．背景</vt:lpstr>
      <vt:lpstr>２．先行研究</vt:lpstr>
      <vt:lpstr>３．目的</vt:lpstr>
      <vt:lpstr>４．システムの概要</vt:lpstr>
      <vt:lpstr>５．ドッジボールの再現に必要なことは？</vt:lpstr>
      <vt:lpstr>６．プレイヤーの位置・姿勢を検出する</vt:lpstr>
      <vt:lpstr>７．ボールを投げ、その進む方向を検出する</vt:lpstr>
      <vt:lpstr>７．ボールを投げ、その進む方向を検出する</vt:lpstr>
      <vt:lpstr>７．ボールを投げ、その進む方向を検出する</vt:lpstr>
      <vt:lpstr>７．ボールを投げ、その進む方向を検出する</vt:lpstr>
      <vt:lpstr>８．ボールを受け止め、その衝撃を体にフィードバックする</vt:lpstr>
      <vt:lpstr>９．動きに合わせて視点を動かす</vt:lpstr>
      <vt:lpstr>１０．VRだからこそ出来ることは？</vt:lpstr>
      <vt:lpstr>１１．変化球</vt:lpstr>
      <vt:lpstr>１２．魔球</vt:lpstr>
      <vt:lpstr>１３．大ジャンプショット</vt:lpstr>
      <vt:lpstr>１４．水中プレイ</vt:lpstr>
      <vt:lpstr>１５．まとめ</vt:lpstr>
    </vt:vector>
  </TitlesOfParts>
  <Company>電気通信大学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バーチャルリアリティ特論 　</dc:title>
  <dc:creator>横瀬　真</dc:creator>
  <cp:lastModifiedBy>横瀬　真</cp:lastModifiedBy>
  <cp:revision>35</cp:revision>
  <dcterms:created xsi:type="dcterms:W3CDTF">2010-12-08T08:52:57Z</dcterms:created>
  <dcterms:modified xsi:type="dcterms:W3CDTF">2010-12-13T06:21:32Z</dcterms:modified>
</cp:coreProperties>
</file>